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sldIdLst>
    <p:sldId id="256" r:id="rId5"/>
    <p:sldId id="259" r:id="rId6"/>
    <p:sldId id="262" r:id="rId7"/>
    <p:sldId id="258" r:id="rId8"/>
    <p:sldId id="293" r:id="rId9"/>
    <p:sldId id="263" r:id="rId10"/>
    <p:sldId id="291" r:id="rId11"/>
    <p:sldId id="273" r:id="rId12"/>
    <p:sldId id="266" r:id="rId13"/>
    <p:sldId id="296" r:id="rId14"/>
    <p:sldId id="297" r:id="rId15"/>
    <p:sldId id="298" r:id="rId16"/>
    <p:sldId id="294" r:id="rId17"/>
    <p:sldId id="286" r:id="rId18"/>
    <p:sldId id="300" r:id="rId19"/>
    <p:sldId id="2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6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6937-990E-41A0-9859-075BB478D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A32B9E-5B4A-463E-A0E4-45C38D99F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09D9F-848F-4B74-8A6C-95F260A6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4FF4A-6C8D-4D54-981C-FD35FD262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8DC98-CF3B-4FC4-9E21-ACFDBC7A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1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1C4A-8843-49C2-94DB-C44D9B85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B8098-B1BD-443C-A141-8679CA12D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F7165-01FF-499F-958F-9E2058AF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E6836-B41C-44A4-8A70-7AF9072E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8E651-7BFB-4B3B-8FBC-A68F944B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2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F8E485-FB77-4534-882A-F3741F690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6621D-4603-4938-9DF3-E36FE70A1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D94EA-421C-4246-B1B0-5D6FC729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25BD2-4C57-472B-9E84-DB523523D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2D0D4-1DC7-429A-B8F0-ADA014F9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1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7524-7856-41C2-A581-47C736E1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624A8-9E2E-466E-AA89-3EF8E3FE1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D95EB-5DEE-44B2-A5D4-877ED537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02EEC-43A9-4A42-AA84-E97F9B12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D7F01-C27B-4DD8-B58C-431330A4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9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15E0E-4889-423E-AE77-51F0ADFE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378EC-BAA4-4AE9-B84E-0C634C1FA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7CEF6-9C56-41F9-BD9D-0B0E549F9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0BEE5-F838-4920-A476-04FCCBCD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43A4F-6B70-4625-8502-F5047297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D660-9E46-4610-B1F0-F197EF61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E5DBD-6DAE-47FF-BE53-454266B24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862D1-7326-4B41-88EC-891F6F2ED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C038F-7253-4AA2-BA11-9BF6E8A0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A109D-4DB7-43BE-90F1-D7FB70480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E77A7-EB76-4F00-A257-A058E9A6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CC67-7EEC-4FE2-9ABC-C58F75C9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8056B-F0B3-4945-902C-88470DC1A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E90C8-703C-4B9A-9F11-1AD66EA8E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07DA3C-06FE-4B1D-AAB0-D940192613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FBAAA-4A5A-4731-9993-F3765ADD4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AE5D0D-52E3-497C-BA83-6FD3E944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EE1B5-4DB6-4A33-ACE5-571A8A80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822489-6875-4FAE-B07F-9F82FD1B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01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79580-E80F-4548-8946-BB517E40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47CA5-2D46-4BE7-85F7-CD767B31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9BB59-395E-4BE8-8699-E8812B904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DC0B3-C393-4CDA-8271-EFC9C79BF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3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19E09F-5DF2-4756-9A80-E8C41E12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A6434-B87E-41CD-9C99-04034FFD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14448-8A7D-43B8-A390-E9E43C72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5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558A5-32B7-4F2F-8D36-1AA971A9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0EC4D-2703-4B47-914B-091142F68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C6A3E-AA08-4160-B627-0DF476B6B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A1609-FC2A-43F7-933B-681E67EA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3B559-D6B7-418D-A090-251DCED0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3A101-7E93-4EC7-B7D1-23F519F78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6F70D-9722-44B6-AE1A-732316BD6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A17B3-332E-41BE-BE4E-719B7C8A7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22EDB-6CF6-4980-B69A-81441FD02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F2AD0-9B8C-4EB6-A995-2A68E1A1E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0B191-0D13-4A6D-BA7F-01AC344D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40D0B-F885-4133-9AC9-6AB643D3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937FBB-2614-433B-9326-E5ABC604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C8ADC-C2CD-41F3-B16C-ED61F01C9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D8C96-C8AF-43A1-8991-54FB8EF5C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6A351-A3F3-4550-A3E5-1974C25D8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A145A-D4C4-4DE5-9E23-175C76B70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3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awrencesusskind.mit.ed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ured blue background">
            <a:extLst>
              <a:ext uri="{FF2B5EF4-FFF2-40B4-BE49-F238E27FC236}">
                <a16:creationId xmlns:a16="http://schemas.microsoft.com/office/drawing/2014/main" id="{4F33E3C5-EF6F-47DE-8216-80783451C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010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9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D8498-69E7-44BF-B60C-31B25843C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65158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The Routledge</a:t>
            </a:r>
            <a:br>
              <a:rPr lang="en-US" sz="4800" dirty="0"/>
            </a:br>
            <a:r>
              <a:rPr lang="en-US" sz="4800" dirty="0"/>
              <a:t>Water Diplomacy Handbook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C339F-47B8-41B9-B2ED-6858D3B06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February Meeting</a:t>
            </a:r>
          </a:p>
          <a:p>
            <a:pPr algn="l"/>
            <a:r>
              <a:rPr lang="en-US" sz="2000"/>
              <a:t>2022.02.08 </a:t>
            </a:r>
            <a:endParaRPr lang="en-US" sz="2000" dirty="0"/>
          </a:p>
          <a:p>
            <a:pPr algn="l"/>
            <a:endParaRPr lang="en-US" sz="2000" dirty="0"/>
          </a:p>
        </p:txBody>
      </p:sp>
      <p:sp>
        <p:nvSpPr>
          <p:cNvPr id="40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66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5593-CFD8-400F-9D15-4BAC3F88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094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/>
              <a:t>Online Resources &amp; The Submission Process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33A610-6DB9-4564-B19F-EFEB57D00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24" y="1013771"/>
            <a:ext cx="11579552" cy="5767315"/>
          </a:xfrm>
        </p:spPr>
        <p:txBody>
          <a:bodyPr>
            <a:normAutofit/>
          </a:bodyPr>
          <a:lstStyle/>
          <a:p>
            <a:r>
              <a:rPr lang="en-US" sz="3600" dirty="0"/>
              <a:t>The website will have latest resources and information relevant to all contributors – but it is not chapter-specific.</a:t>
            </a:r>
          </a:p>
          <a:p>
            <a:endParaRPr lang="en-US" sz="1600" dirty="0"/>
          </a:p>
          <a:p>
            <a:r>
              <a:rPr lang="en-US" sz="3600" dirty="0"/>
              <a:t>We are using a tool called Asana to create a space for these details and provide a live view of where your chapter is in the submission process. </a:t>
            </a:r>
          </a:p>
          <a:p>
            <a:endParaRPr lang="en-US" sz="1600" dirty="0"/>
          </a:p>
          <a:p>
            <a:r>
              <a:rPr lang="en-US" sz="3600" dirty="0"/>
              <a:t>Asana is a shared “to-do list” – the contributors of each chapter and the editors will have a common view of deadlines, progress, and document versions. </a:t>
            </a:r>
          </a:p>
        </p:txBody>
      </p:sp>
    </p:spTree>
    <p:extLst>
      <p:ext uri="{BB962C8B-B14F-4D97-AF65-F5344CB8AC3E}">
        <p14:creationId xmlns:p14="http://schemas.microsoft.com/office/powerpoint/2010/main" val="2671230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5593-CFD8-400F-9D15-4BAC3F88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094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/>
              <a:t>	</a:t>
            </a: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EDF4957-7F31-4BC4-B91E-F74409279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65928" r="2414"/>
          <a:stretch/>
        </p:blipFill>
        <p:spPr>
          <a:xfrm>
            <a:off x="1233296" y="3753740"/>
            <a:ext cx="10584873" cy="490045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27C872DD-DC00-4CC0-8937-1DD07D1AECFC}"/>
              </a:ext>
            </a:extLst>
          </p:cNvPr>
          <p:cNvSpPr/>
          <p:nvPr/>
        </p:nvSpPr>
        <p:spPr>
          <a:xfrm rot="16200000">
            <a:off x="698941" y="3773302"/>
            <a:ext cx="223354" cy="45092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189E-64E3-4869-B229-F040A729D455}"/>
              </a:ext>
            </a:extLst>
          </p:cNvPr>
          <p:cNvSpPr txBox="1"/>
          <p:nvPr/>
        </p:nvSpPr>
        <p:spPr>
          <a:xfrm>
            <a:off x="2172459" y="4951411"/>
            <a:ext cx="8070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200" dirty="0"/>
              <a:t>…or ask a question using the chat feature.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716883-0CDD-44BC-AFFD-551B47877990}"/>
              </a:ext>
            </a:extLst>
          </p:cNvPr>
          <p:cNvSpPr txBox="1"/>
          <p:nvPr/>
        </p:nvSpPr>
        <p:spPr>
          <a:xfrm>
            <a:off x="3047288" y="1180824"/>
            <a:ext cx="60974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Questions?</a:t>
            </a:r>
            <a:endParaRPr lang="en-US" sz="4400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6DCD3F0-FC7C-4393-B290-AB2D9392D183}"/>
              </a:ext>
            </a:extLst>
          </p:cNvPr>
          <p:cNvSpPr/>
          <p:nvPr/>
        </p:nvSpPr>
        <p:spPr>
          <a:xfrm rot="10800000">
            <a:off x="6096000" y="4372136"/>
            <a:ext cx="223354" cy="45092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1B8CCA-F29D-410E-9BAC-C267872A78CB}"/>
              </a:ext>
            </a:extLst>
          </p:cNvPr>
          <p:cNvSpPr txBox="1"/>
          <p:nvPr/>
        </p:nvSpPr>
        <p:spPr>
          <a:xfrm>
            <a:off x="-81541" y="2970914"/>
            <a:ext cx="5882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200" dirty="0"/>
              <a:t>Unmute to speak… </a:t>
            </a:r>
          </a:p>
        </p:txBody>
      </p:sp>
    </p:spTree>
    <p:extLst>
      <p:ext uri="{BB962C8B-B14F-4D97-AF65-F5344CB8AC3E}">
        <p14:creationId xmlns:p14="http://schemas.microsoft.com/office/powerpoint/2010/main" val="2984915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5593-CFD8-400F-9D15-4BAC3F88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094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/>
              <a:t>Other Updates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33A610-6DB9-4564-B19F-EFEB57D00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24" y="1013771"/>
            <a:ext cx="11579552" cy="5767315"/>
          </a:xfrm>
        </p:spPr>
        <p:txBody>
          <a:bodyPr>
            <a:normAutofit/>
          </a:bodyPr>
          <a:lstStyle/>
          <a:p>
            <a:r>
              <a:rPr lang="en-US" sz="3600" dirty="0"/>
              <a:t>We are still working on: </a:t>
            </a:r>
          </a:p>
          <a:p>
            <a:pPr lvl="1"/>
            <a:r>
              <a:rPr lang="en-US" sz="3200" dirty="0"/>
              <a:t>Negotiating Lower Book Costs</a:t>
            </a:r>
          </a:p>
          <a:p>
            <a:pPr lvl="1"/>
            <a:r>
              <a:rPr lang="en-US" sz="3200" dirty="0"/>
              <a:t>Determining Open Access Opportunities for Select Chapters</a:t>
            </a:r>
          </a:p>
          <a:p>
            <a:pPr lvl="1"/>
            <a:r>
              <a:rPr lang="en-US" sz="3200" dirty="0"/>
              <a:t>Contribution Agreements</a:t>
            </a:r>
          </a:p>
          <a:p>
            <a:pPr lvl="1"/>
            <a:r>
              <a:rPr lang="en-US" sz="3200" dirty="0"/>
              <a:t>Assigning Editors</a:t>
            </a:r>
          </a:p>
          <a:p>
            <a:pPr lvl="1"/>
            <a:endParaRPr lang="en-US" sz="1600" dirty="0"/>
          </a:p>
          <a:p>
            <a:r>
              <a:rPr lang="en-US" sz="3600" dirty="0"/>
              <a:t>What to expect next: </a:t>
            </a:r>
          </a:p>
          <a:p>
            <a:pPr lvl="1"/>
            <a:r>
              <a:rPr lang="en-US" sz="3200" dirty="0"/>
              <a:t>You will receive an invitation to Asana (expected week of February 14</a:t>
            </a:r>
            <a:r>
              <a:rPr lang="en-US" sz="3200" baseline="30000" dirty="0"/>
              <a:t>th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129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5593-CFD8-400F-9D15-4BAC3F88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094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/>
              <a:t>	</a:t>
            </a: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EDF4957-7F31-4BC4-B91E-F74409279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65928" r="2414"/>
          <a:stretch/>
        </p:blipFill>
        <p:spPr>
          <a:xfrm>
            <a:off x="1233296" y="3753740"/>
            <a:ext cx="10584873" cy="490045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27C872DD-DC00-4CC0-8937-1DD07D1AECFC}"/>
              </a:ext>
            </a:extLst>
          </p:cNvPr>
          <p:cNvSpPr/>
          <p:nvPr/>
        </p:nvSpPr>
        <p:spPr>
          <a:xfrm rot="16200000">
            <a:off x="698941" y="3773302"/>
            <a:ext cx="223354" cy="45092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189E-64E3-4869-B229-F040A729D455}"/>
              </a:ext>
            </a:extLst>
          </p:cNvPr>
          <p:cNvSpPr txBox="1"/>
          <p:nvPr/>
        </p:nvSpPr>
        <p:spPr>
          <a:xfrm>
            <a:off x="2172459" y="4951411"/>
            <a:ext cx="8070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200" dirty="0"/>
              <a:t>…or ask a question using the chat feature.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716883-0CDD-44BC-AFFD-551B47877990}"/>
              </a:ext>
            </a:extLst>
          </p:cNvPr>
          <p:cNvSpPr txBox="1"/>
          <p:nvPr/>
        </p:nvSpPr>
        <p:spPr>
          <a:xfrm>
            <a:off x="3047288" y="1180824"/>
            <a:ext cx="609742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Questions? Concerns? Feedback?</a:t>
            </a:r>
            <a:endParaRPr lang="en-US" sz="4400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6DCD3F0-FC7C-4393-B290-AB2D9392D183}"/>
              </a:ext>
            </a:extLst>
          </p:cNvPr>
          <p:cNvSpPr/>
          <p:nvPr/>
        </p:nvSpPr>
        <p:spPr>
          <a:xfrm rot="10800000">
            <a:off x="6096000" y="4372136"/>
            <a:ext cx="223354" cy="45092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1B8CCA-F29D-410E-9BAC-C267872A78CB}"/>
              </a:ext>
            </a:extLst>
          </p:cNvPr>
          <p:cNvSpPr txBox="1"/>
          <p:nvPr/>
        </p:nvSpPr>
        <p:spPr>
          <a:xfrm>
            <a:off x="-81541" y="2970914"/>
            <a:ext cx="5882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200" dirty="0"/>
              <a:t>Unmute to speak… </a:t>
            </a:r>
          </a:p>
        </p:txBody>
      </p:sp>
    </p:spTree>
    <p:extLst>
      <p:ext uri="{BB962C8B-B14F-4D97-AF65-F5344CB8AC3E}">
        <p14:creationId xmlns:p14="http://schemas.microsoft.com/office/powerpoint/2010/main" val="3570267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5593-CFD8-400F-9D15-4BAC3F88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094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Breakout Rooms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33A610-6DB9-4564-B19F-EFEB57D00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51" y="880947"/>
            <a:ext cx="11257937" cy="54126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3600" dirty="0"/>
              <a:t>You will be placed randomly into breakout rooms. </a:t>
            </a:r>
          </a:p>
          <a:p>
            <a:endParaRPr lang="en-US" sz="1600" dirty="0"/>
          </a:p>
          <a:p>
            <a:r>
              <a:rPr lang="en-US" sz="3600" dirty="0"/>
              <a:t>There is no firm agenda – but the hope is that you will get to know some of the contributors better. </a:t>
            </a:r>
          </a:p>
          <a:p>
            <a:endParaRPr lang="en-US" sz="1600" dirty="0"/>
          </a:p>
          <a:p>
            <a:r>
              <a:rPr lang="en-US" sz="3600" dirty="0"/>
              <a:t>Consider sharing a bit about yourself, what chapter you are working on, and what motivated you to participate.</a:t>
            </a:r>
          </a:p>
          <a:p>
            <a:endParaRPr lang="en-US" sz="1600" dirty="0"/>
          </a:p>
          <a:p>
            <a:r>
              <a:rPr lang="en-US" sz="3600" dirty="0"/>
              <a:t>We will bring the groups back when there is 10 minutes left in the hour to take any final feedback from the group.</a:t>
            </a:r>
          </a:p>
          <a:p>
            <a:endParaRPr lang="en-US" sz="1600" dirty="0"/>
          </a:p>
          <a:p>
            <a:endParaRPr lang="en-US" sz="3600" dirty="0"/>
          </a:p>
          <a:p>
            <a:endParaRPr lang="en-US" sz="3600" dirty="0">
              <a:effectLst/>
            </a:endParaRPr>
          </a:p>
          <a:p>
            <a:pPr lvl="1"/>
            <a:endParaRPr lang="en-US" sz="3600" dirty="0">
              <a:effectLst/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5849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5593-CFD8-400F-9D15-4BAC3F88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094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Closing Remarks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33A610-6DB9-4564-B19F-EFEB57D00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44" y="1043612"/>
            <a:ext cx="11257937" cy="54126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3600" dirty="0"/>
              <a:t>Thank you for joining us for this important project! 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3600" dirty="0"/>
              <a:t>We are looking for a contributor to give opening remarks at our next meeting. </a:t>
            </a:r>
          </a:p>
          <a:p>
            <a:endParaRPr lang="en-US" sz="1600" dirty="0"/>
          </a:p>
          <a:p>
            <a:r>
              <a:rPr lang="en-US" sz="3600" dirty="0"/>
              <a:t>If you have ideas for topics and structures for future meetings, please let us know. 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3600" dirty="0">
                <a:effectLst/>
              </a:rPr>
              <a:t>Other feedback is always welcome.</a:t>
            </a:r>
            <a:endParaRPr lang="en-US" sz="3600" dirty="0">
              <a:effectLst/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41678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5593-CFD8-400F-9D15-4BAC3F88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094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/>
              <a:t>	</a:t>
            </a: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EDF4957-7F31-4BC4-B91E-F74409279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65928" r="2414"/>
          <a:stretch/>
        </p:blipFill>
        <p:spPr>
          <a:xfrm>
            <a:off x="1233296" y="3753740"/>
            <a:ext cx="10584873" cy="490045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27C872DD-DC00-4CC0-8937-1DD07D1AECFC}"/>
              </a:ext>
            </a:extLst>
          </p:cNvPr>
          <p:cNvSpPr/>
          <p:nvPr/>
        </p:nvSpPr>
        <p:spPr>
          <a:xfrm rot="16200000">
            <a:off x="698941" y="3773302"/>
            <a:ext cx="223354" cy="45092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189E-64E3-4869-B229-F040A729D455}"/>
              </a:ext>
            </a:extLst>
          </p:cNvPr>
          <p:cNvSpPr txBox="1"/>
          <p:nvPr/>
        </p:nvSpPr>
        <p:spPr>
          <a:xfrm>
            <a:off x="2172459" y="4951411"/>
            <a:ext cx="8070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200" dirty="0"/>
              <a:t>…or ask a question using the chat feature.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716883-0CDD-44BC-AFFD-551B47877990}"/>
              </a:ext>
            </a:extLst>
          </p:cNvPr>
          <p:cNvSpPr txBox="1"/>
          <p:nvPr/>
        </p:nvSpPr>
        <p:spPr>
          <a:xfrm>
            <a:off x="3047288" y="1180824"/>
            <a:ext cx="60974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Questions?</a:t>
            </a:r>
            <a:endParaRPr lang="en-US" sz="4400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6DCD3F0-FC7C-4393-B290-AB2D9392D183}"/>
              </a:ext>
            </a:extLst>
          </p:cNvPr>
          <p:cNvSpPr/>
          <p:nvPr/>
        </p:nvSpPr>
        <p:spPr>
          <a:xfrm rot="10800000">
            <a:off x="6096000" y="4372136"/>
            <a:ext cx="223354" cy="45092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1B8CCA-F29D-410E-9BAC-C267872A78CB}"/>
              </a:ext>
            </a:extLst>
          </p:cNvPr>
          <p:cNvSpPr txBox="1"/>
          <p:nvPr/>
        </p:nvSpPr>
        <p:spPr>
          <a:xfrm>
            <a:off x="-81541" y="2970914"/>
            <a:ext cx="5882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200" dirty="0"/>
              <a:t>Unmute to speak… </a:t>
            </a:r>
          </a:p>
        </p:txBody>
      </p:sp>
    </p:spTree>
    <p:extLst>
      <p:ext uri="{BB962C8B-B14F-4D97-AF65-F5344CB8AC3E}">
        <p14:creationId xmlns:p14="http://schemas.microsoft.com/office/powerpoint/2010/main" val="11648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5593-CFD8-400F-9D15-4BAC3F88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094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/>
              <a:t> Asking Questions During the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F8A1F-F474-4293-A7E8-CEB4BD58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43" y="971042"/>
            <a:ext cx="11373741" cy="553230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800" b="1" dirty="0"/>
          </a:p>
          <a:p>
            <a:pPr lvl="1"/>
            <a:r>
              <a:rPr lang="en-US" sz="3600" dirty="0"/>
              <a:t>Please remain </a:t>
            </a:r>
            <a:r>
              <a:rPr lang="en-US" sz="3600" b="1" dirty="0"/>
              <a:t>muted</a:t>
            </a:r>
            <a:r>
              <a:rPr lang="en-US" sz="3600" dirty="0"/>
              <a:t> until we pause for questions and feedback. </a:t>
            </a:r>
          </a:p>
          <a:p>
            <a:pPr lvl="1"/>
            <a:endParaRPr lang="en-US" sz="1800" dirty="0"/>
          </a:p>
          <a:p>
            <a:pPr lvl="1"/>
            <a:r>
              <a:rPr lang="en-US" sz="3600" dirty="0"/>
              <a:t>The </a:t>
            </a:r>
            <a:r>
              <a:rPr lang="en-US" sz="3600" b="1" dirty="0"/>
              <a:t>mute / unmute</a:t>
            </a:r>
            <a:r>
              <a:rPr lang="en-US" sz="3600" dirty="0"/>
              <a:t> button can be found in the bottom left of the Zoom bar. </a:t>
            </a:r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You may always ask a question using the chat feature, and we will address it when we pause for questions. </a:t>
            </a:r>
          </a:p>
          <a:p>
            <a:pPr lvl="1"/>
            <a:endParaRPr lang="en-US" sz="2000" dirty="0"/>
          </a:p>
          <a:p>
            <a:endParaRPr lang="en-US" sz="4000" b="1" dirty="0"/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DF33FC6-1EBB-4BEA-ACF9-D9595A851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65928" r="2414"/>
          <a:stretch/>
        </p:blipFill>
        <p:spPr>
          <a:xfrm>
            <a:off x="934194" y="4307053"/>
            <a:ext cx="10584873" cy="490045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82F9645-242D-45D3-A203-3E053235701D}"/>
              </a:ext>
            </a:extLst>
          </p:cNvPr>
          <p:cNvSpPr/>
          <p:nvPr/>
        </p:nvSpPr>
        <p:spPr>
          <a:xfrm rot="16200000">
            <a:off x="399839" y="4326615"/>
            <a:ext cx="223354" cy="45092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6C82006-3406-4580-A472-5B5074D9AA70}"/>
              </a:ext>
            </a:extLst>
          </p:cNvPr>
          <p:cNvSpPr/>
          <p:nvPr/>
        </p:nvSpPr>
        <p:spPr>
          <a:xfrm rot="10800000">
            <a:off x="5746239" y="4931833"/>
            <a:ext cx="223354" cy="28673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3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5593-CFD8-400F-9D15-4BAC3F88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094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/>
              <a:t> Who We Are</a:t>
            </a:r>
          </a:p>
        </p:txBody>
      </p:sp>
      <p:pic>
        <p:nvPicPr>
          <p:cNvPr id="10" name="Picture 9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61C2585C-1033-46EA-AE6C-D7B2E3114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78028"/>
            <a:ext cx="2383271" cy="2383271"/>
          </a:xfrm>
          <a:prstGeom prst="rect">
            <a:avLst/>
          </a:prstGeom>
        </p:spPr>
      </p:pic>
      <p:pic>
        <p:nvPicPr>
          <p:cNvPr id="12" name="Picture 11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04E3A277-3458-4854-A307-4E3901E08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9" y="4179847"/>
            <a:ext cx="2383271" cy="2383271"/>
          </a:xfrm>
          <a:prstGeom prst="rect">
            <a:avLst/>
          </a:prstGeom>
        </p:spPr>
      </p:pic>
      <p:pic>
        <p:nvPicPr>
          <p:cNvPr id="7" name="Picture 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9655B9AF-D388-448D-9D29-6364435100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" b="15787"/>
          <a:stretch/>
        </p:blipFill>
        <p:spPr>
          <a:xfrm>
            <a:off x="435408" y="1178028"/>
            <a:ext cx="2383271" cy="2383271"/>
          </a:xfrm>
          <a:prstGeom prst="rect">
            <a:avLst/>
          </a:prstGeom>
        </p:spPr>
      </p:pic>
      <p:pic>
        <p:nvPicPr>
          <p:cNvPr id="14" name="Picture 13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E4A41F71-0E06-4CD2-BB2B-BC8422A1FB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041" y="4219586"/>
            <a:ext cx="2381230" cy="23037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DE4FAC3-606F-4BB7-B514-1622DDC92E2A}"/>
              </a:ext>
            </a:extLst>
          </p:cNvPr>
          <p:cNvSpPr txBox="1"/>
          <p:nvPr/>
        </p:nvSpPr>
        <p:spPr>
          <a:xfrm>
            <a:off x="2972378" y="1178028"/>
            <a:ext cx="296328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Dr. Shafiqul Islam</a:t>
            </a:r>
          </a:p>
          <a:p>
            <a:endParaRPr lang="en-US" sz="1400" b="1" dirty="0"/>
          </a:p>
          <a:p>
            <a:r>
              <a:rPr lang="en-US" dirty="0"/>
              <a:t>Professor of Civil and Environmental Engineering &amp;</a:t>
            </a:r>
          </a:p>
          <a:p>
            <a:r>
              <a:rPr lang="en-US" dirty="0"/>
              <a:t>Director of the Water Diplomacy Program</a:t>
            </a:r>
          </a:p>
          <a:p>
            <a:endParaRPr lang="en-US" dirty="0"/>
          </a:p>
          <a:p>
            <a:r>
              <a:rPr lang="en-US" b="1" dirty="0"/>
              <a:t>Tufts University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651801-B5A5-4560-8552-75EF81E4C5E2}"/>
              </a:ext>
            </a:extLst>
          </p:cNvPr>
          <p:cNvSpPr txBox="1"/>
          <p:nvPr/>
        </p:nvSpPr>
        <p:spPr>
          <a:xfrm>
            <a:off x="8639609" y="4113368"/>
            <a:ext cx="3459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Dr. Aaron Salzberg</a:t>
            </a:r>
          </a:p>
          <a:p>
            <a:endParaRPr lang="en-US" sz="1400" dirty="0"/>
          </a:p>
          <a:p>
            <a:r>
              <a:rPr lang="en-US" dirty="0"/>
              <a:t>Professor of Environmental Sciences and Engineering &amp; </a:t>
            </a:r>
          </a:p>
          <a:p>
            <a:r>
              <a:rPr lang="en-US" dirty="0"/>
              <a:t>Director of The Water Institute</a:t>
            </a:r>
          </a:p>
          <a:p>
            <a:endParaRPr lang="en-US" sz="2000" dirty="0"/>
          </a:p>
          <a:p>
            <a:r>
              <a:rPr lang="en-US" b="1" dirty="0"/>
              <a:t>The University of North Carolina at Chapel Hill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A403EC-E736-4C91-A5D2-934159760B1C}"/>
              </a:ext>
            </a:extLst>
          </p:cNvPr>
          <p:cNvSpPr txBox="1"/>
          <p:nvPr/>
        </p:nvSpPr>
        <p:spPr>
          <a:xfrm>
            <a:off x="2972378" y="4113368"/>
            <a:ext cx="296328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Dr. Martina Klimes</a:t>
            </a:r>
          </a:p>
          <a:p>
            <a:endParaRPr lang="en-US" sz="1400" dirty="0"/>
          </a:p>
          <a:p>
            <a:r>
              <a:rPr lang="en-US" dirty="0"/>
              <a:t>Advisor for Water and Peace</a:t>
            </a:r>
          </a:p>
          <a:p>
            <a:endParaRPr lang="en-US" dirty="0"/>
          </a:p>
          <a:p>
            <a:r>
              <a:rPr lang="en-US" b="1" dirty="0"/>
              <a:t>Stockholm International Water Institute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dirty="0"/>
              <a:t>the</a:t>
            </a:r>
            <a:r>
              <a:rPr lang="en-US" b="1" dirty="0"/>
              <a:t> International Centre for Water Cooperation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6E57AD-3393-4EF0-9FD8-5B82D210DD2B}"/>
              </a:ext>
            </a:extLst>
          </p:cNvPr>
          <p:cNvSpPr txBox="1"/>
          <p:nvPr/>
        </p:nvSpPr>
        <p:spPr>
          <a:xfrm>
            <a:off x="8639609" y="1151056"/>
            <a:ext cx="296328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Mr. Kevin Smith</a:t>
            </a:r>
          </a:p>
          <a:p>
            <a:endParaRPr lang="en-US" sz="1400" b="1" dirty="0"/>
          </a:p>
          <a:p>
            <a:r>
              <a:rPr lang="en-US" dirty="0"/>
              <a:t>PhD Candidate in Civil and Environmental Engineering &amp;</a:t>
            </a:r>
          </a:p>
          <a:p>
            <a:r>
              <a:rPr lang="en-US" dirty="0"/>
              <a:t>Fellow of the Water Diplomacy Program</a:t>
            </a:r>
          </a:p>
          <a:p>
            <a:endParaRPr lang="en-US" dirty="0"/>
          </a:p>
          <a:p>
            <a:r>
              <a:rPr lang="en-US" b="1" dirty="0"/>
              <a:t>Tufts University</a:t>
            </a:r>
          </a:p>
        </p:txBody>
      </p:sp>
    </p:spTree>
    <p:extLst>
      <p:ext uri="{BB962C8B-B14F-4D97-AF65-F5344CB8AC3E}">
        <p14:creationId xmlns:p14="http://schemas.microsoft.com/office/powerpoint/2010/main" val="341375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5593-CFD8-400F-9D15-4BAC3F88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094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/>
              <a:t> 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F8A1F-F474-4293-A7E8-CEB4BD58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44" y="1090685"/>
            <a:ext cx="11331012" cy="5767315"/>
          </a:xfrm>
        </p:spPr>
        <p:txBody>
          <a:bodyPr>
            <a:normAutofit/>
          </a:bodyPr>
          <a:lstStyle/>
          <a:p>
            <a:r>
              <a:rPr lang="en-US" sz="4000" dirty="0"/>
              <a:t>Opening remarks</a:t>
            </a:r>
            <a:endParaRPr lang="en-US" sz="4000" b="1" dirty="0"/>
          </a:p>
          <a:p>
            <a:endParaRPr lang="en-US" sz="1600" dirty="0"/>
          </a:p>
          <a:p>
            <a:r>
              <a:rPr lang="en-US" sz="4000" dirty="0"/>
              <a:t>Online resources and the submission process</a:t>
            </a:r>
          </a:p>
          <a:p>
            <a:endParaRPr lang="en-US" sz="1600" dirty="0"/>
          </a:p>
          <a:p>
            <a:r>
              <a:rPr lang="en-US" sz="4000" dirty="0"/>
              <a:t>Answering your questions and taking your feedback</a:t>
            </a:r>
          </a:p>
          <a:p>
            <a:endParaRPr lang="en-US" sz="1600" dirty="0"/>
          </a:p>
          <a:p>
            <a:r>
              <a:rPr lang="en-US" sz="4000" dirty="0"/>
              <a:t>Breakout rooms for introductions and networking</a:t>
            </a:r>
          </a:p>
          <a:p>
            <a:endParaRPr lang="en-US" sz="1600" dirty="0"/>
          </a:p>
          <a:p>
            <a:r>
              <a:rPr lang="en-US" sz="4000" dirty="0"/>
              <a:t>Brief wrap up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2689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722B7D06-4BEC-4052-9538-39EFAF17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747016"/>
            <a:ext cx="12030075" cy="536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15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5593-CFD8-400F-9D15-4BAC3F88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094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/>
              <a:t>  Our Vision for the Handbook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33A610-6DB9-4564-B19F-EFEB57D00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24" y="1013771"/>
            <a:ext cx="11579552" cy="5767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effectLst/>
            </a:endParaRPr>
          </a:p>
          <a:p>
            <a:pPr marL="0" indent="0" algn="ctr">
              <a:buNone/>
            </a:pPr>
            <a:r>
              <a:rPr lang="en-US" sz="3600" b="1" dirty="0">
                <a:effectLst/>
              </a:rPr>
              <a:t>Create an accessible reference for those seeking negotiated resolutions to water conflicts and dialogue opportunities at the transnational, subnational, and community scale.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3600" dirty="0">
                <a:effectLst/>
              </a:rPr>
              <a:t>Many publications address these issues only at a </a:t>
            </a:r>
            <a:r>
              <a:rPr lang="en-US" sz="3600" b="1" dirty="0">
                <a:effectLst/>
              </a:rPr>
              <a:t>theoretical</a:t>
            </a:r>
            <a:r>
              <a:rPr lang="en-US" sz="3600" dirty="0">
                <a:effectLst/>
              </a:rPr>
              <a:t> level, and we see a compelling need for a handbook that is </a:t>
            </a:r>
            <a:r>
              <a:rPr lang="en-US" sz="3600" b="1" dirty="0">
                <a:effectLst/>
              </a:rPr>
              <a:t>practice-oriented</a:t>
            </a:r>
            <a:r>
              <a:rPr lang="en-US" sz="3600" dirty="0">
                <a:effectLst/>
              </a:rPr>
              <a:t> in content, structure, and its approach to theory-practice synthesis.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1211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BFB484-7F1C-44F4-9E5A-07B43677AE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36887" y="271604"/>
            <a:ext cx="82296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en-US" sz="5400" b="1" dirty="0">
                <a:latin typeface="Impact" panose="020B0806030902050204" pitchFamily="34" charset="0"/>
              </a:rPr>
              <a:t>Professor Larry Susskind</a:t>
            </a:r>
            <a:br>
              <a:rPr lang="en-US" altLang="en-US" sz="5400" b="1" dirty="0">
                <a:latin typeface="Impact" panose="020B0806030902050204" pitchFamily="34" charset="0"/>
              </a:rPr>
            </a:br>
            <a:r>
              <a:rPr lang="en-US" altLang="en-US" sz="4800" dirty="0">
                <a:latin typeface="Impact" panose="020B0806030902050204" pitchFamily="34" charset="0"/>
              </a:rPr>
              <a:t>Urban Planning, MIT</a:t>
            </a:r>
            <a:br>
              <a:rPr lang="en-US" altLang="en-US" sz="4800" dirty="0">
                <a:latin typeface="Impact" panose="020B0806030902050204" pitchFamily="34" charset="0"/>
              </a:rPr>
            </a:br>
            <a:r>
              <a:rPr lang="en-US" altLang="en-US" sz="3200" dirty="0">
                <a:solidFill>
                  <a:srgbClr val="FF0000"/>
                </a:solidFill>
                <a:latin typeface="Impact" panose="020B0806030902050204" pitchFamily="34" charset="0"/>
              </a:rPr>
              <a:t>Action-Reflection-Adaptation-Public Learning </a:t>
            </a:r>
            <a:br>
              <a:rPr lang="en-US" altLang="en-US" sz="3200" dirty="0">
                <a:solidFill>
                  <a:srgbClr val="FF0000"/>
                </a:solidFill>
                <a:latin typeface="Impact" panose="020B0806030902050204" pitchFamily="34" charset="0"/>
              </a:rPr>
            </a:br>
            <a:r>
              <a:rPr lang="en-US" altLang="en-US" sz="3200" dirty="0">
                <a:solidFill>
                  <a:srgbClr val="FF0000"/>
                </a:solidFill>
                <a:latin typeface="Impact" panose="020B0806030902050204" pitchFamily="34" charset="0"/>
              </a:rPr>
              <a:t>A Pracademic</a:t>
            </a:r>
            <a:br>
              <a:rPr lang="en-US" altLang="en-US" sz="4800" dirty="0">
                <a:latin typeface="Impact" panose="020B0806030902050204" pitchFamily="34" charset="0"/>
              </a:rPr>
            </a:br>
            <a:endParaRPr lang="en-US" altLang="en-US" sz="4800" dirty="0">
              <a:latin typeface="Impact" panose="020B080603090205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7F6A734-43B5-49C7-BF2E-4F5C7E96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0" y="377194"/>
            <a:ext cx="2815628" cy="281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5D97E0-FC81-4228-B809-0D92B2F2B93C}"/>
              </a:ext>
            </a:extLst>
          </p:cNvPr>
          <p:cNvSpPr txBox="1"/>
          <p:nvPr/>
        </p:nvSpPr>
        <p:spPr>
          <a:xfrm>
            <a:off x="624690" y="3453553"/>
            <a:ext cx="909269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latin typeface="Gill Sans" charset="0"/>
                <a:ea typeface="Gill Sans" charset="0"/>
                <a:cs typeface="Gill Sans" charset="0"/>
              </a:rPr>
              <a:t>Over 50 years of experience and interest in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Negotiation and Dispute Resolution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Mediation and Participatory Planning in the Public Arena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Environmental Planning and Management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Water Diplomacy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Gill Sans" charset="0"/>
                <a:ea typeface="Gill Sans" charset="0"/>
                <a:cs typeface="Gill Sans" charset="0"/>
                <a:hlinkClick r:id="rId3"/>
              </a:rPr>
              <a:t>https://lawrencesusskind.mit.edu/</a:t>
            </a: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741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5593-CFD8-400F-9D15-4BAC3F88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094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/>
              <a:t>	</a:t>
            </a: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EDF4957-7F31-4BC4-B91E-F74409279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65928" r="2414"/>
          <a:stretch/>
        </p:blipFill>
        <p:spPr>
          <a:xfrm>
            <a:off x="1233296" y="3753740"/>
            <a:ext cx="10584873" cy="490045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27C872DD-DC00-4CC0-8937-1DD07D1AECFC}"/>
              </a:ext>
            </a:extLst>
          </p:cNvPr>
          <p:cNvSpPr/>
          <p:nvPr/>
        </p:nvSpPr>
        <p:spPr>
          <a:xfrm rot="16200000">
            <a:off x="698941" y="3773302"/>
            <a:ext cx="223354" cy="45092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189E-64E3-4869-B229-F040A729D455}"/>
              </a:ext>
            </a:extLst>
          </p:cNvPr>
          <p:cNvSpPr txBox="1"/>
          <p:nvPr/>
        </p:nvSpPr>
        <p:spPr>
          <a:xfrm>
            <a:off x="2172459" y="4951411"/>
            <a:ext cx="8070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200" dirty="0"/>
              <a:t>…or ask a question using the chat feature.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716883-0CDD-44BC-AFFD-551B47877990}"/>
              </a:ext>
            </a:extLst>
          </p:cNvPr>
          <p:cNvSpPr txBox="1"/>
          <p:nvPr/>
        </p:nvSpPr>
        <p:spPr>
          <a:xfrm>
            <a:off x="3047288" y="1180824"/>
            <a:ext cx="60974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Questions?</a:t>
            </a:r>
            <a:endParaRPr lang="en-US" sz="4400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6DCD3F0-FC7C-4393-B290-AB2D9392D183}"/>
              </a:ext>
            </a:extLst>
          </p:cNvPr>
          <p:cNvSpPr/>
          <p:nvPr/>
        </p:nvSpPr>
        <p:spPr>
          <a:xfrm rot="10800000">
            <a:off x="6096000" y="4372136"/>
            <a:ext cx="223354" cy="45092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1B8CCA-F29D-410E-9BAC-C267872A78CB}"/>
              </a:ext>
            </a:extLst>
          </p:cNvPr>
          <p:cNvSpPr txBox="1"/>
          <p:nvPr/>
        </p:nvSpPr>
        <p:spPr>
          <a:xfrm>
            <a:off x="-81541" y="2970914"/>
            <a:ext cx="5882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200" dirty="0"/>
              <a:t>Unmute to speak… </a:t>
            </a:r>
          </a:p>
        </p:txBody>
      </p:sp>
    </p:spTree>
    <p:extLst>
      <p:ext uri="{BB962C8B-B14F-4D97-AF65-F5344CB8AC3E}">
        <p14:creationId xmlns:p14="http://schemas.microsoft.com/office/powerpoint/2010/main" val="2814328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5593-CFD8-400F-9D15-4BAC3F88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094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/>
              <a:t>Online Resources &amp; The Submission Process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33A610-6DB9-4564-B19F-EFEB57D00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24" y="1013771"/>
            <a:ext cx="11579552" cy="5767315"/>
          </a:xfrm>
        </p:spPr>
        <p:txBody>
          <a:bodyPr>
            <a:normAutofit/>
          </a:bodyPr>
          <a:lstStyle/>
          <a:p>
            <a:r>
              <a:rPr lang="en-US" sz="3600" dirty="0"/>
              <a:t>There are many people involved in this project – some have joined since our last meeting. </a:t>
            </a:r>
          </a:p>
          <a:p>
            <a:endParaRPr lang="en-US" sz="1600" dirty="0"/>
          </a:p>
          <a:p>
            <a:r>
              <a:rPr lang="en-US" sz="3600" dirty="0"/>
              <a:t>We’ve put together a website to help find important resources and information about the Handbook.</a:t>
            </a:r>
          </a:p>
          <a:p>
            <a:endParaRPr lang="en-US" sz="1600" dirty="0"/>
          </a:p>
          <a:p>
            <a:r>
              <a:rPr lang="en-US" sz="3600" dirty="0"/>
              <a:t>We hope this site can grow to meet our needs as an online community. 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3600" dirty="0"/>
              <a:t>waterdiplomacyhandbook.com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9789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ddres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54BD7E44F1404CAECA6C7CA7F2337A" ma:contentTypeVersion="13" ma:contentTypeDescription="Create a new document." ma:contentTypeScope="" ma:versionID="c18a01fcbe373f74a92cfa0c64c04df0">
  <xsd:schema xmlns:xsd="http://www.w3.org/2001/XMLSchema" xmlns:xs="http://www.w3.org/2001/XMLSchema" xmlns:p="http://schemas.microsoft.com/office/2006/metadata/properties" xmlns:ns1="http://schemas.microsoft.com/sharepoint/v3" xmlns:ns3="0a14847c-445e-4b2a-91db-99cdfc87a867" xmlns:ns4="d6fe13df-e796-4078-a1dd-e9f9323895a6" targetNamespace="http://schemas.microsoft.com/office/2006/metadata/properties" ma:root="true" ma:fieldsID="92220ee53941a6eeb6e4d53716d21c28" ns1:_="" ns3:_="" ns4:_="">
    <xsd:import namespace="http://schemas.microsoft.com/sharepoint/v3"/>
    <xsd:import namespace="0a14847c-445e-4b2a-91db-99cdfc87a867"/>
    <xsd:import namespace="d6fe13df-e796-4078-a1dd-e9f9323895a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1:IMAddres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ddress" ma:index="9" nillable="true" ma:displayName="IM Address" ma:internalName="IMAddres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14847c-445e-4b2a-91db-99cdfc87a8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e13df-e796-4078-a1dd-e9f9323895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E5CD44-9C37-4511-A287-2FE205C405B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d6fe13df-e796-4078-a1dd-e9f9323895a6"/>
    <ds:schemaRef ds:uri="http://schemas.microsoft.com/sharepoint/v3"/>
    <ds:schemaRef ds:uri="http://www.w3.org/XML/1998/namespace"/>
    <ds:schemaRef ds:uri="http://schemas.openxmlformats.org/package/2006/metadata/core-properties"/>
    <ds:schemaRef ds:uri="0a14847c-445e-4b2a-91db-99cdfc87a86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87005D5-6998-426A-98E9-6ACBA08DEC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a14847c-445e-4b2a-91db-99cdfc87a867"/>
    <ds:schemaRef ds:uri="d6fe13df-e796-4078-a1dd-e9f9323895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75B685-8535-447A-B8B0-C18B5C5F2D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3900</TotalTime>
  <Words>678</Words>
  <Application>Microsoft Office PowerPoint</Application>
  <PresentationFormat>Widescreen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Gill Sans</vt:lpstr>
      <vt:lpstr>Impact</vt:lpstr>
      <vt:lpstr>Office Theme</vt:lpstr>
      <vt:lpstr>The Routledge Water Diplomacy Handbook</vt:lpstr>
      <vt:lpstr> Asking Questions During the Meeting</vt:lpstr>
      <vt:lpstr> Who We Are</vt:lpstr>
      <vt:lpstr> Meeting Agenda</vt:lpstr>
      <vt:lpstr>PowerPoint Presentation</vt:lpstr>
      <vt:lpstr>  Our Vision for the Handbook</vt:lpstr>
      <vt:lpstr>Professor Larry Susskind Urban Planning, MIT Action-Reflection-Adaptation-Public Learning  A Pracademic </vt:lpstr>
      <vt:lpstr> </vt:lpstr>
      <vt:lpstr>Online Resources &amp; The Submission Process</vt:lpstr>
      <vt:lpstr>Online Resources &amp; The Submission Process</vt:lpstr>
      <vt:lpstr> </vt:lpstr>
      <vt:lpstr>Other Updates</vt:lpstr>
      <vt:lpstr> </vt:lpstr>
      <vt:lpstr>Breakout Rooms</vt:lpstr>
      <vt:lpstr>Closing Remarks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Routledge Water Diplomacy Handbook</dc:title>
  <dc:creator>Smith, Kevin M.</dc:creator>
  <cp:lastModifiedBy>Smith, Kevin M.</cp:lastModifiedBy>
  <cp:revision>11</cp:revision>
  <cp:lastPrinted>2021-11-30T01:21:58Z</cp:lastPrinted>
  <dcterms:created xsi:type="dcterms:W3CDTF">2021-11-21T23:14:43Z</dcterms:created>
  <dcterms:modified xsi:type="dcterms:W3CDTF">2022-02-14T22:36:50Z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0x010100D754BD7E44F1404CAECA6C7CA7F2337A</vt:lpwstr>
  </property>
</Properties>
</file>