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9" r:id="rId6"/>
    <p:sldId id="262" r:id="rId7"/>
    <p:sldId id="308" r:id="rId8"/>
    <p:sldId id="305" r:id="rId9"/>
    <p:sldId id="302" r:id="rId10"/>
    <p:sldId id="30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6937-990E-41A0-9859-075BB478D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32B9E-5B4A-463E-A0E4-45C38D99F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9D9F-848F-4B74-8A6C-95F260A6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FF4A-6C8D-4D54-981C-FD35FD26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DC98-CF3B-4FC4-9E21-ACFDBC7A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1C4A-8843-49C2-94DB-C44D9B85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B8098-B1BD-443C-A141-8679CA12D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7165-01FF-499F-958F-9E2058AF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E6836-B41C-44A4-8A70-7AF9072E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E651-7BFB-4B3B-8FBC-A68F944B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8E485-FB77-4534-882A-F3741F690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6621D-4603-4938-9DF3-E36FE70A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94EA-421C-4246-B1B0-5D6FC72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5BD2-4C57-472B-9E84-DB523523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2D0D4-1DC7-429A-B8F0-ADA014F9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1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7524-7856-41C2-A581-47C736E1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24A8-9E2E-466E-AA89-3EF8E3FE1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95EB-5DEE-44B2-A5D4-877ED537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2EEC-43A9-4A42-AA84-E97F9B12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7F01-C27B-4DD8-B58C-431330A4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5E0E-4889-423E-AE77-51F0ADFE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378EC-BAA4-4AE9-B84E-0C634C1F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7CEF6-9C56-41F9-BD9D-0B0E549F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BEE5-F838-4920-A476-04FCCBCD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3A4F-6B70-4625-8502-F5047297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D660-9E46-4610-B1F0-F197EF61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5DBD-6DAE-47FF-BE53-454266B24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862D1-7326-4B41-88EC-891F6F2ED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C038F-7253-4AA2-BA11-9BF6E8A0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A109D-4DB7-43BE-90F1-D7FB7048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E77A7-EB76-4F00-A257-A058E9A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CC67-7EEC-4FE2-9ABC-C58F75C9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056B-F0B3-4945-902C-88470DC1A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E90C8-703C-4B9A-9F11-1AD66EA8E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7DA3C-06FE-4B1D-AAB0-D94019261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FBAAA-4A5A-4731-9993-F3765ADD4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E5D0D-52E3-497C-BA83-6FD3E94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E1B5-4DB6-4A33-ACE5-571A8A80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22489-6875-4FAE-B07F-9F82FD1B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9580-E80F-4548-8946-BB517E40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47CA5-2D46-4BE7-85F7-CD767B31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9BB59-395E-4BE8-8699-E8812B90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DC0B3-C393-4CDA-8271-EFC9C79B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9E09F-5DF2-4756-9A80-E8C41E12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A6434-B87E-41CD-9C99-04034FFD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14448-8A7D-43B8-A390-E9E43C72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58A5-32B7-4F2F-8D36-1AA971A9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EC4D-2703-4B47-914B-091142F6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C6A3E-AA08-4160-B627-0DF476B6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1609-FC2A-43F7-933B-681E67EA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3B559-D6B7-418D-A090-251DCED0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A101-7E93-4EC7-B7D1-23F519F7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F70D-9722-44B6-AE1A-732316BD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A17B3-332E-41BE-BE4E-719B7C8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22EDB-6CF6-4980-B69A-81441FD02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F2AD0-9B8C-4EB6-A995-2A68E1A1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0B191-0D13-4A6D-BA7F-01AC344D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40D0B-F885-4133-9AC9-6AB643D3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37FBB-2614-433B-9326-E5ABC604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C8ADC-C2CD-41F3-B16C-ED61F01C9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D8C96-C8AF-43A1-8991-54FB8EF5C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A351-A3F3-4550-A3E5-1974C25D8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145A-D4C4-4DE5-9E23-175C76B70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aterdiplomacyhandbook.com/using-asan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ured blue background">
            <a:extLst>
              <a:ext uri="{FF2B5EF4-FFF2-40B4-BE49-F238E27FC236}">
                <a16:creationId xmlns:a16="http://schemas.microsoft.com/office/drawing/2014/main" id="{4F33E3C5-EF6F-47DE-8216-80783451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010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D8498-69E7-44BF-B60C-31B25843C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65158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The Routledge</a:t>
            </a:r>
            <a:br>
              <a:rPr lang="en-US" sz="4800" dirty="0"/>
            </a:br>
            <a:r>
              <a:rPr lang="en-US" sz="4800" dirty="0"/>
              <a:t>Water Diplomacy Handbook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C339F-47B8-41B9-B2ED-6858D3B0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April Meeting</a:t>
            </a:r>
          </a:p>
          <a:p>
            <a:pPr algn="l"/>
            <a:r>
              <a:rPr lang="en-US" sz="2000" dirty="0"/>
              <a:t>2022.04.05 </a:t>
            </a:r>
          </a:p>
          <a:p>
            <a:pPr algn="l"/>
            <a:endParaRPr lang="en-US" sz="2000" dirty="0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Asking Questions During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A1F-F474-4293-A7E8-CEB4BD58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3" y="971042"/>
            <a:ext cx="11373741" cy="553230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b="1" dirty="0"/>
          </a:p>
          <a:p>
            <a:pPr lvl="1"/>
            <a:r>
              <a:rPr lang="en-US" sz="3600" dirty="0"/>
              <a:t>Please remain </a:t>
            </a:r>
            <a:r>
              <a:rPr lang="en-US" sz="3600" b="1" dirty="0"/>
              <a:t>muted</a:t>
            </a:r>
            <a:r>
              <a:rPr lang="en-US" sz="3600" dirty="0"/>
              <a:t> until we pause for questions and feedback. </a:t>
            </a:r>
          </a:p>
          <a:p>
            <a:pPr lvl="1"/>
            <a:endParaRPr lang="en-US" sz="1800" dirty="0"/>
          </a:p>
          <a:p>
            <a:pPr lvl="1"/>
            <a:r>
              <a:rPr lang="en-US" sz="3600" dirty="0"/>
              <a:t>The </a:t>
            </a:r>
            <a:r>
              <a:rPr lang="en-US" sz="3600" b="1" dirty="0"/>
              <a:t>mute / unmute</a:t>
            </a:r>
            <a:r>
              <a:rPr lang="en-US" sz="3600" dirty="0"/>
              <a:t> button can be found in the bottom left of the Zoom bar.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You may always ask a question using the chat feature, and we will address it when we pause for questions. </a:t>
            </a:r>
          </a:p>
          <a:p>
            <a:pPr lvl="1"/>
            <a:endParaRPr lang="en-US" sz="2000" dirty="0"/>
          </a:p>
          <a:p>
            <a:endParaRPr lang="en-US" sz="4000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F33FC6-1EBB-4BEA-ACF9-D9595A851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5928" r="2414"/>
          <a:stretch/>
        </p:blipFill>
        <p:spPr>
          <a:xfrm>
            <a:off x="934194" y="4307053"/>
            <a:ext cx="10584873" cy="49004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82F9645-242D-45D3-A203-3E053235701D}"/>
              </a:ext>
            </a:extLst>
          </p:cNvPr>
          <p:cNvSpPr/>
          <p:nvPr/>
        </p:nvSpPr>
        <p:spPr>
          <a:xfrm rot="16200000">
            <a:off x="399839" y="4326615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6C82006-3406-4580-A472-5B5074D9AA70}"/>
              </a:ext>
            </a:extLst>
          </p:cNvPr>
          <p:cNvSpPr/>
          <p:nvPr/>
        </p:nvSpPr>
        <p:spPr>
          <a:xfrm rot="10800000">
            <a:off x="5746239" y="4931833"/>
            <a:ext cx="223354" cy="28673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The Editors</a:t>
            </a:r>
          </a:p>
        </p:txBody>
      </p:sp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1C2585C-1033-46EA-AE6C-D7B2E311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8028"/>
            <a:ext cx="2383271" cy="2383271"/>
          </a:xfrm>
          <a:prstGeom prst="rect">
            <a:avLst/>
          </a:prstGeom>
        </p:spPr>
      </p:pic>
      <p:pic>
        <p:nvPicPr>
          <p:cNvPr id="12" name="Picture 11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04E3A277-3458-4854-A307-4E3901E08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9" y="4179847"/>
            <a:ext cx="2383271" cy="2383271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655B9AF-D388-448D-9D29-63644351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15787"/>
          <a:stretch/>
        </p:blipFill>
        <p:spPr>
          <a:xfrm>
            <a:off x="435408" y="1178028"/>
            <a:ext cx="2383271" cy="2383271"/>
          </a:xfrm>
          <a:prstGeom prst="rect">
            <a:avLst/>
          </a:prstGeom>
        </p:spPr>
      </p:pic>
      <p:pic>
        <p:nvPicPr>
          <p:cNvPr id="14" name="Picture 1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4A41F71-0E06-4CD2-BB2B-BC8422A1F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41" y="4219586"/>
            <a:ext cx="2381230" cy="2303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E4FAC3-606F-4BB7-B514-1622DDC92E2A}"/>
              </a:ext>
            </a:extLst>
          </p:cNvPr>
          <p:cNvSpPr txBox="1"/>
          <p:nvPr/>
        </p:nvSpPr>
        <p:spPr>
          <a:xfrm>
            <a:off x="2972378" y="1178028"/>
            <a:ext cx="2963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Shafiqul Islam</a:t>
            </a:r>
          </a:p>
          <a:p>
            <a:endParaRPr lang="en-US" sz="1400" b="1" dirty="0"/>
          </a:p>
          <a:p>
            <a:r>
              <a:rPr lang="en-US" dirty="0"/>
              <a:t>Professor of Civil and Environmental Engineering &amp;</a:t>
            </a:r>
          </a:p>
          <a:p>
            <a:r>
              <a:rPr lang="en-US" dirty="0"/>
              <a:t>Director of the Water Diplomacy Program</a:t>
            </a:r>
          </a:p>
          <a:p>
            <a:endParaRPr lang="en-US" dirty="0"/>
          </a:p>
          <a:p>
            <a:r>
              <a:rPr lang="en-US" b="1" dirty="0"/>
              <a:t>Tufts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51801-B5A5-4560-8552-75EF81E4C5E2}"/>
              </a:ext>
            </a:extLst>
          </p:cNvPr>
          <p:cNvSpPr txBox="1"/>
          <p:nvPr/>
        </p:nvSpPr>
        <p:spPr>
          <a:xfrm>
            <a:off x="8639609" y="4113368"/>
            <a:ext cx="3459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Aaron Salzberg</a:t>
            </a:r>
          </a:p>
          <a:p>
            <a:endParaRPr lang="en-US" sz="1400" dirty="0"/>
          </a:p>
          <a:p>
            <a:r>
              <a:rPr lang="en-US" dirty="0"/>
              <a:t>Professor of Environmental Sciences and Engineering &amp; </a:t>
            </a:r>
          </a:p>
          <a:p>
            <a:r>
              <a:rPr lang="en-US" dirty="0"/>
              <a:t>Director of The Water Institute</a:t>
            </a:r>
          </a:p>
          <a:p>
            <a:endParaRPr lang="en-US" sz="2000" dirty="0"/>
          </a:p>
          <a:p>
            <a:r>
              <a:rPr lang="en-US" b="1" dirty="0"/>
              <a:t>The University of North Carolina at Chapel Hill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403EC-E736-4C91-A5D2-934159760B1C}"/>
              </a:ext>
            </a:extLst>
          </p:cNvPr>
          <p:cNvSpPr txBox="1"/>
          <p:nvPr/>
        </p:nvSpPr>
        <p:spPr>
          <a:xfrm>
            <a:off x="2972378" y="4113368"/>
            <a:ext cx="2963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Martina Klimes</a:t>
            </a:r>
          </a:p>
          <a:p>
            <a:endParaRPr lang="en-US" sz="1400" dirty="0"/>
          </a:p>
          <a:p>
            <a:r>
              <a:rPr lang="en-US" dirty="0"/>
              <a:t>Advisor for Water and Peace</a:t>
            </a:r>
          </a:p>
          <a:p>
            <a:endParaRPr lang="en-US" dirty="0"/>
          </a:p>
          <a:p>
            <a:r>
              <a:rPr lang="en-US" b="1" dirty="0"/>
              <a:t>Stockholm International Water Institute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the</a:t>
            </a:r>
            <a:r>
              <a:rPr lang="en-US" b="1" dirty="0"/>
              <a:t> International Centre for Water Cooperation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E57AD-3393-4EF0-9FD8-5B82D210DD2B}"/>
              </a:ext>
            </a:extLst>
          </p:cNvPr>
          <p:cNvSpPr txBox="1"/>
          <p:nvPr/>
        </p:nvSpPr>
        <p:spPr>
          <a:xfrm>
            <a:off x="8639609" y="1151056"/>
            <a:ext cx="2963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Mr. Kevin Smith</a:t>
            </a:r>
          </a:p>
          <a:p>
            <a:endParaRPr lang="en-US" sz="1400" b="1" dirty="0"/>
          </a:p>
          <a:p>
            <a:r>
              <a:rPr lang="en-US" dirty="0"/>
              <a:t>PhD Candidate in Civil and Environmental Engineering &amp;</a:t>
            </a:r>
          </a:p>
          <a:p>
            <a:r>
              <a:rPr lang="en-US" dirty="0"/>
              <a:t>Fellow of the Water Diplomacy Program</a:t>
            </a:r>
          </a:p>
          <a:p>
            <a:endParaRPr lang="en-US" dirty="0"/>
          </a:p>
          <a:p>
            <a:r>
              <a:rPr lang="en-US" b="1" dirty="0"/>
              <a:t>Tufts University</a:t>
            </a:r>
          </a:p>
        </p:txBody>
      </p:sp>
    </p:spTree>
    <p:extLst>
      <p:ext uri="{BB962C8B-B14F-4D97-AF65-F5344CB8AC3E}">
        <p14:creationId xmlns:p14="http://schemas.microsoft.com/office/powerpoint/2010/main" val="341375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Community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A1F-F474-4293-A7E8-CEB4BD58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77" y="945830"/>
            <a:ext cx="11331012" cy="5767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During the development of the Handbook, we plan to host online community meetings 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every two months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intend for these meetings to keep contributors informed of the latest Handbook developments and provide them with 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opportunities to network and share their work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with other Handbook contributors. 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 hope these conversations continue beyond the Handbook and lead to 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lasting community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of scholars and practitioners with a shared interest in negotiated approaches to complex water issues.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203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A1F-F474-4293-A7E8-CEB4BD58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1090685"/>
            <a:ext cx="11331012" cy="5767315"/>
          </a:xfrm>
        </p:spPr>
        <p:txBody>
          <a:bodyPr>
            <a:normAutofit/>
          </a:bodyPr>
          <a:lstStyle/>
          <a:p>
            <a:r>
              <a:rPr lang="en-US" sz="4000" dirty="0"/>
              <a:t>Brief administrative updates</a:t>
            </a:r>
            <a:endParaRPr lang="en-US" sz="4000" b="1" dirty="0"/>
          </a:p>
          <a:p>
            <a:endParaRPr lang="en-US" sz="1600" dirty="0"/>
          </a:p>
          <a:p>
            <a:r>
              <a:rPr lang="en-US" sz="4000" dirty="0"/>
              <a:t>Panel discussion</a:t>
            </a:r>
          </a:p>
          <a:p>
            <a:pPr lvl="1"/>
            <a:r>
              <a:rPr lang="en-US" sz="3600" dirty="0"/>
              <a:t>Antje </a:t>
            </a:r>
            <a:r>
              <a:rPr lang="en-US" sz="3600" dirty="0" err="1"/>
              <a:t>Herrberg</a:t>
            </a:r>
            <a:r>
              <a:rPr lang="en-US" sz="3600" dirty="0"/>
              <a:t> – </a:t>
            </a:r>
            <a:r>
              <a:rPr lang="en-US" sz="3200" dirty="0"/>
              <a:t>author, </a:t>
            </a:r>
            <a:r>
              <a:rPr lang="en-US" sz="3200" i="1" dirty="0"/>
              <a:t>The Process of Water Diplomacy</a:t>
            </a:r>
            <a:endParaRPr lang="en-US" sz="3200" dirty="0"/>
          </a:p>
          <a:p>
            <a:pPr lvl="1"/>
            <a:r>
              <a:rPr lang="en-US" sz="3600" dirty="0"/>
              <a:t>Paolo </a:t>
            </a:r>
            <a:r>
              <a:rPr lang="en-US" sz="3600" dirty="0" err="1"/>
              <a:t>Lembo</a:t>
            </a:r>
            <a:r>
              <a:rPr lang="en-US" sz="3600" dirty="0"/>
              <a:t> </a:t>
            </a:r>
            <a:r>
              <a:rPr lang="en-US" sz="3200" dirty="0"/>
              <a:t>– co-author, </a:t>
            </a:r>
            <a:r>
              <a:rPr lang="en-US" sz="3200" i="1" dirty="0"/>
              <a:t>Why Diplomacy?</a:t>
            </a:r>
            <a:endParaRPr lang="en-US" sz="3200" dirty="0"/>
          </a:p>
          <a:p>
            <a:pPr lvl="1"/>
            <a:r>
              <a:rPr lang="en-US" sz="3600" dirty="0" err="1"/>
              <a:t>Saule</a:t>
            </a:r>
            <a:r>
              <a:rPr lang="en-US" sz="3600" dirty="0"/>
              <a:t> </a:t>
            </a:r>
            <a:r>
              <a:rPr lang="en-US" sz="3600" dirty="0" err="1"/>
              <a:t>Ospanova</a:t>
            </a:r>
            <a:r>
              <a:rPr lang="en-US" sz="3600" dirty="0"/>
              <a:t> </a:t>
            </a:r>
            <a:r>
              <a:rPr lang="en-US" sz="3200" dirty="0"/>
              <a:t>– co-author, </a:t>
            </a:r>
            <a:r>
              <a:rPr lang="en-US" sz="3200" i="1" dirty="0"/>
              <a:t>Institutionalizing Progress</a:t>
            </a:r>
            <a:endParaRPr lang="en-US" sz="32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4000" dirty="0"/>
              <a:t>Breakout rooms for networking and discussion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25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Administrative Updates - Asana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A1F-F474-4293-A7E8-CEB4BD58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1090685"/>
            <a:ext cx="7210781" cy="5767315"/>
          </a:xfrm>
        </p:spPr>
        <p:txBody>
          <a:bodyPr>
            <a:normAutofit/>
          </a:bodyPr>
          <a:lstStyle/>
          <a:p>
            <a:r>
              <a:rPr lang="en-US" sz="4000" dirty="0"/>
              <a:t>Asana invites have been sent out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dirty="0"/>
              <a:t>Asana provides a shared to-do list for tracking the submission process</a:t>
            </a:r>
          </a:p>
          <a:p>
            <a:endParaRPr lang="en-US" sz="4000" dirty="0"/>
          </a:p>
          <a:p>
            <a:r>
              <a:rPr lang="en-US" sz="4000" dirty="0"/>
              <a:t>The first few tasks are paperwork related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94F5C-A1CA-4C19-A9BD-1C5DD752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367"/>
          <a:stretch/>
        </p:blipFill>
        <p:spPr>
          <a:xfrm>
            <a:off x="7628933" y="880947"/>
            <a:ext cx="4563067" cy="57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Administrative Updates – Paperwork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43331-4E74-4812-9F32-3771E9001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8"/>
          <a:stretch/>
        </p:blipFill>
        <p:spPr>
          <a:xfrm>
            <a:off x="470052" y="1092671"/>
            <a:ext cx="4694008" cy="156966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D5B9B3-6D7E-454B-B21D-B1A7518B6DD4}"/>
              </a:ext>
            </a:extLst>
          </p:cNvPr>
          <p:cNvSpPr txBox="1"/>
          <p:nvPr/>
        </p:nvSpPr>
        <p:spPr>
          <a:xfrm>
            <a:off x="5720565" y="1006946"/>
            <a:ext cx="605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Contributor agreement</a:t>
            </a:r>
          </a:p>
          <a:p>
            <a:r>
              <a:rPr lang="en-US" sz="2400" dirty="0"/>
              <a:t>Outlines terms: copyright, word count, etc. </a:t>
            </a:r>
          </a:p>
          <a:p>
            <a:r>
              <a:rPr lang="en-US" sz="2400" dirty="0"/>
              <a:t>Sent via </a:t>
            </a:r>
            <a:r>
              <a:rPr lang="en-US" sz="2400" dirty="0" err="1"/>
              <a:t>SignRequest</a:t>
            </a:r>
            <a:r>
              <a:rPr lang="en-US" sz="2400" dirty="0"/>
              <a:t>.</a:t>
            </a:r>
          </a:p>
          <a:p>
            <a:r>
              <a:rPr lang="en-US" sz="2400" b="1" i="1" dirty="0">
                <a:solidFill>
                  <a:srgbClr val="0070C0"/>
                </a:solidFill>
              </a:rPr>
              <a:t>Each author/co-author signs one per chapter.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F10B0-222E-4FA6-B3C6-E3053B1D5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39"/>
          <a:stretch/>
        </p:blipFill>
        <p:spPr>
          <a:xfrm>
            <a:off x="481679" y="2952326"/>
            <a:ext cx="4694008" cy="193899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A6517-5311-4F68-BEDF-C377C9643D40}"/>
              </a:ext>
            </a:extLst>
          </p:cNvPr>
          <p:cNvSpPr txBox="1"/>
          <p:nvPr/>
        </p:nvSpPr>
        <p:spPr>
          <a:xfrm>
            <a:off x="5720565" y="2952326"/>
            <a:ext cx="6056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Contributor survey</a:t>
            </a:r>
          </a:p>
          <a:p>
            <a:r>
              <a:rPr lang="en-US" sz="2400" dirty="0"/>
              <a:t>Gathers important information about author: full name, 1-sentence bio, address, ORCID, etc. 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0070C0"/>
                </a:solidFill>
              </a:rPr>
              <a:t>Each contributor completes once.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14A4C1-05EF-49DF-A9FD-ECDA850F3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9" y="5181313"/>
            <a:ext cx="4717262" cy="135402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76B417-5CAA-4ECA-8E7D-11E9515E36F2}"/>
              </a:ext>
            </a:extLst>
          </p:cNvPr>
          <p:cNvSpPr txBox="1"/>
          <p:nvPr/>
        </p:nvSpPr>
        <p:spPr>
          <a:xfrm>
            <a:off x="5720565" y="5073497"/>
            <a:ext cx="605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Chapter survey</a:t>
            </a:r>
          </a:p>
          <a:p>
            <a:r>
              <a:rPr lang="en-US" sz="2400" dirty="0"/>
              <a:t>Gathers important information about chapter: abstract, final title, figure requests. </a:t>
            </a:r>
          </a:p>
          <a:p>
            <a:r>
              <a:rPr lang="en-US" sz="2400" b="1" i="1" dirty="0">
                <a:solidFill>
                  <a:srgbClr val="0070C0"/>
                </a:solidFill>
              </a:rPr>
              <a:t>Completed once per chapter. </a:t>
            </a:r>
          </a:p>
        </p:txBody>
      </p:sp>
    </p:spTree>
    <p:extLst>
      <p:ext uri="{BB962C8B-B14F-4D97-AF65-F5344CB8AC3E}">
        <p14:creationId xmlns:p14="http://schemas.microsoft.com/office/powerpoint/2010/main" val="96763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Panel Discussion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013771"/>
            <a:ext cx="11579552" cy="5767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  <a:p>
            <a:pPr marL="457200" lvl="1" indent="0">
              <a:buNone/>
            </a:pPr>
            <a:r>
              <a:rPr lang="en-US" sz="3600" dirty="0"/>
              <a:t>Antje </a:t>
            </a:r>
            <a:r>
              <a:rPr lang="en-US" sz="3600" dirty="0" err="1"/>
              <a:t>Herrberg</a:t>
            </a:r>
            <a:r>
              <a:rPr lang="en-US" sz="3600" dirty="0"/>
              <a:t> – </a:t>
            </a:r>
            <a:r>
              <a:rPr lang="en-US" sz="3200" dirty="0"/>
              <a:t>author, </a:t>
            </a:r>
            <a:r>
              <a:rPr lang="en-US" sz="3200" i="1" dirty="0"/>
              <a:t>The Process of Water Diplomacy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600" dirty="0"/>
              <a:t>Paolo </a:t>
            </a:r>
            <a:r>
              <a:rPr lang="en-US" sz="3600" dirty="0" err="1"/>
              <a:t>Lembo</a:t>
            </a:r>
            <a:r>
              <a:rPr lang="en-US" sz="3600" dirty="0"/>
              <a:t> </a:t>
            </a:r>
            <a:r>
              <a:rPr lang="en-US" sz="3200" dirty="0"/>
              <a:t>– co-author, </a:t>
            </a:r>
            <a:r>
              <a:rPr lang="en-US" sz="3200" i="1" dirty="0"/>
              <a:t>Why Diplomacy?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600" dirty="0" err="1"/>
              <a:t>Saule</a:t>
            </a:r>
            <a:r>
              <a:rPr lang="en-US" sz="3600" dirty="0"/>
              <a:t> </a:t>
            </a:r>
            <a:r>
              <a:rPr lang="en-US" sz="3600" dirty="0" err="1"/>
              <a:t>Ospanova</a:t>
            </a:r>
            <a:r>
              <a:rPr lang="en-US" sz="3600" dirty="0"/>
              <a:t> </a:t>
            </a:r>
            <a:r>
              <a:rPr lang="en-US" sz="3200" dirty="0"/>
              <a:t>– co-author, </a:t>
            </a:r>
            <a:r>
              <a:rPr lang="en-US" sz="3200" i="1" dirty="0"/>
              <a:t>Institutionalizing Progress</a:t>
            </a:r>
            <a:endParaRPr lang="en-US" sz="3200" dirty="0"/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8781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4BD7E44F1404CAECA6C7CA7F2337A" ma:contentTypeVersion="13" ma:contentTypeDescription="Create a new document." ma:contentTypeScope="" ma:versionID="c18a01fcbe373f74a92cfa0c64c04df0">
  <xsd:schema xmlns:xsd="http://www.w3.org/2001/XMLSchema" xmlns:xs="http://www.w3.org/2001/XMLSchema" xmlns:p="http://schemas.microsoft.com/office/2006/metadata/properties" xmlns:ns1="http://schemas.microsoft.com/sharepoint/v3" xmlns:ns3="0a14847c-445e-4b2a-91db-99cdfc87a867" xmlns:ns4="d6fe13df-e796-4078-a1dd-e9f9323895a6" targetNamespace="http://schemas.microsoft.com/office/2006/metadata/properties" ma:root="true" ma:fieldsID="92220ee53941a6eeb6e4d53716d21c28" ns1:_="" ns3:_="" ns4:_="">
    <xsd:import namespace="http://schemas.microsoft.com/sharepoint/v3"/>
    <xsd:import namespace="0a14847c-445e-4b2a-91db-99cdfc87a867"/>
    <xsd:import namespace="d6fe13df-e796-4078-a1dd-e9f9323895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4847c-445e-4b2a-91db-99cdfc87a8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e13df-e796-4078-a1dd-e9f932389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5CD44-9C37-4511-A287-2FE205C405B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d6fe13df-e796-4078-a1dd-e9f9323895a6"/>
    <ds:schemaRef ds:uri="http://schemas.microsoft.com/sharepoint/v3"/>
    <ds:schemaRef ds:uri="http://www.w3.org/XML/1998/namespace"/>
    <ds:schemaRef ds:uri="http://schemas.openxmlformats.org/package/2006/metadata/core-properties"/>
    <ds:schemaRef ds:uri="0a14847c-445e-4b2a-91db-99cdfc87a8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005D5-6998-426A-98E9-6ACBA08DE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14847c-445e-4b2a-91db-99cdfc87a867"/>
    <ds:schemaRef ds:uri="d6fe13df-e796-4078-a1dd-e9f932389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75B685-8535-447A-B8B0-C18B5C5F2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</TotalTime>
  <Words>403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The Routledge Water Diplomacy Handbook</vt:lpstr>
      <vt:lpstr> Asking Questions During the Meeting</vt:lpstr>
      <vt:lpstr> The Editors</vt:lpstr>
      <vt:lpstr> Community Meetings</vt:lpstr>
      <vt:lpstr> Meeting Agenda</vt:lpstr>
      <vt:lpstr> Administrative Updates - Asana</vt:lpstr>
      <vt:lpstr> Administrative Updates – Paperwork</vt:lpstr>
      <vt:lpstr>Panel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Routledge Water Diplomacy Handbook</dc:title>
  <dc:creator>Smith, Kevin M.</dc:creator>
  <cp:lastModifiedBy>Smith, Kevin M.</cp:lastModifiedBy>
  <cp:revision>19</cp:revision>
  <cp:lastPrinted>2021-11-30T01:21:58Z</cp:lastPrinted>
  <dcterms:created xsi:type="dcterms:W3CDTF">2021-11-21T23:14:43Z</dcterms:created>
  <dcterms:modified xsi:type="dcterms:W3CDTF">2022-05-13T20:07:12Z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0x010100D754BD7E44F1404CAECA6C7CA7F2337A</vt:lpwstr>
  </property>
</Properties>
</file>