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sldIdLst>
    <p:sldId id="256" r:id="rId5"/>
    <p:sldId id="263" r:id="rId6"/>
    <p:sldId id="305" r:id="rId7"/>
    <p:sldId id="308" r:id="rId8"/>
    <p:sldId id="309" r:id="rId9"/>
    <p:sldId id="310" r:id="rId10"/>
    <p:sldId id="302" r:id="rId11"/>
    <p:sldId id="307" r:id="rId12"/>
    <p:sldId id="311" r:id="rId13"/>
    <p:sldId id="31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0647" autoAdjust="0"/>
  </p:normalViewPr>
  <p:slideViewPr>
    <p:cSldViewPr snapToGrid="0" showGuides="1">
      <p:cViewPr varScale="1">
        <p:scale>
          <a:sx n="67" d="100"/>
          <a:sy n="67" d="100"/>
        </p:scale>
        <p:origin x="91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46937-990E-41A0-9859-075BB478D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A32B9E-5B4A-463E-A0E4-45C38D99F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09D9F-848F-4B74-8A6C-95F260A69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4FF4A-6C8D-4D54-981C-FD35FD262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DC98-CF3B-4FC4-9E21-ACFDBC7A2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512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11C4A-8843-49C2-94DB-C44D9B851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FB8098-B1BD-443C-A141-8679CA12D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F7165-01FF-499F-958F-9E2058AF0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E6836-B41C-44A4-8A70-7AF9072EE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8E651-7BFB-4B3B-8FBC-A68F944B0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2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F8E485-FB77-4534-882A-F3741F6909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86621D-4603-4938-9DF3-E36FE70A1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D94EA-421C-4246-B1B0-5D6FC7294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25BD2-4C57-472B-9E84-DB523523D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2D0D4-1DC7-429A-B8F0-ADA014F96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1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97524-7856-41C2-A581-47C736E1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624A8-9E2E-466E-AA89-3EF8E3FE1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D95EB-5DEE-44B2-A5D4-877ED5376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2EEC-43A9-4A42-AA84-E97F9B12D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D7F01-C27B-4DD8-B58C-431330A4A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99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15E0E-4889-423E-AE77-51F0ADFE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378EC-BAA4-4AE9-B84E-0C634C1FA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7CEF6-9C56-41F9-BD9D-0B0E549F9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0BEE5-F838-4920-A476-04FCCBCD3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43A4F-6B70-4625-8502-F50472972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CD660-9E46-4610-B1F0-F197EF611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E5DBD-6DAE-47FF-BE53-454266B24B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D862D1-7326-4B41-88EC-891F6F2ED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C038F-7253-4AA2-BA11-9BF6E8A0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A109D-4DB7-43BE-90F1-D7FB70480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E77A7-EB76-4F00-A257-A058E9A69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7CC67-7EEC-4FE2-9ABC-C58F75C9A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8056B-F0B3-4945-902C-88470DC1A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8E90C8-703C-4B9A-9F11-1AD66EA8E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07DA3C-06FE-4B1D-AAB0-D940192613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7FBAAA-4A5A-4731-9993-F3765ADD48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AE5D0D-52E3-497C-BA83-6FD3E9444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EE1B5-4DB6-4A33-ACE5-571A8A80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822489-6875-4FAE-B07F-9F82FD1BF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0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79580-E80F-4548-8946-BB517E40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247CA5-2D46-4BE7-85F7-CD767B316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A9BB59-395E-4BE8-8699-E8812B904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EDC0B3-C393-4CDA-8271-EFC9C79BF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3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19E09F-5DF2-4756-9A80-E8C41E12C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4A6434-B87E-41CD-9C99-04034FFD8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314448-8A7D-43B8-A390-E9E43C725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5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558A5-32B7-4F2F-8D36-1AA971A99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0EC4D-2703-4B47-914B-091142F68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FC6A3E-AA08-4160-B627-0DF476B6B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EA1609-FC2A-43F7-933B-681E67EA3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3B559-D6B7-418D-A090-251DCED05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63A101-7E93-4EC7-B7D1-23F519F78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9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6F70D-9722-44B6-AE1A-732316BD6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A17B3-332E-41BE-BE4E-719B7C8A7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122EDB-6CF6-4980-B69A-81441FD02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F2AD0-9B8C-4EB6-A995-2A68E1A1E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A0B191-0D13-4A6D-BA7F-01AC344D9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640D0B-F885-4133-9AC9-6AB643D3D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937FBB-2614-433B-9326-E5ABC604F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C8ADC-C2CD-41F3-B16C-ED61F01C9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D8C96-C8AF-43A1-8991-54FB8EF5C3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6A351-A3F3-4550-A3E5-1974C25D8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A145A-D4C4-4DE5-9E23-175C76B70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3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extured blue background">
            <a:extLst>
              <a:ext uri="{FF2B5EF4-FFF2-40B4-BE49-F238E27FC236}">
                <a16:creationId xmlns:a16="http://schemas.microsoft.com/office/drawing/2014/main" id="{4F33E3C5-EF6F-47DE-8216-80783451C1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91" r="23010" b="-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9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5D8498-69E7-44BF-B60C-31B25843C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65158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The Routledge</a:t>
            </a:r>
            <a:br>
              <a:rPr lang="en-US" sz="4800" dirty="0"/>
            </a:br>
            <a:r>
              <a:rPr lang="en-US" sz="4800" dirty="0"/>
              <a:t>Water Diplomacy Handbook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DC339F-47B8-41B9-B2ED-6858D3B06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June Meeting</a:t>
            </a:r>
          </a:p>
          <a:p>
            <a:pPr algn="l"/>
            <a:r>
              <a:rPr lang="en-US" sz="2000" dirty="0"/>
              <a:t>2022.06.15 </a:t>
            </a:r>
          </a:p>
          <a:p>
            <a:pPr algn="l"/>
            <a:endParaRPr lang="en-US" sz="2000" dirty="0"/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1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466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5593-CFD8-400F-9D15-4BAC3F884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094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b="1" dirty="0"/>
              <a:t> Breakout Rooms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647EBB1-89D1-2204-AEB0-0117E18CFD06}"/>
              </a:ext>
            </a:extLst>
          </p:cNvPr>
          <p:cNvSpPr txBox="1">
            <a:spLocks/>
          </p:cNvSpPr>
          <p:nvPr/>
        </p:nvSpPr>
        <p:spPr>
          <a:xfrm>
            <a:off x="342544" y="1018257"/>
            <a:ext cx="11372640" cy="5767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/>
          </a:p>
          <a:p>
            <a:endParaRPr lang="en-US" sz="1600" i="1" dirty="0"/>
          </a:p>
          <a:p>
            <a:endParaRPr lang="en-US" sz="16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4000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678AF4D-3760-6B3A-D882-93D051BE37B8}"/>
              </a:ext>
            </a:extLst>
          </p:cNvPr>
          <p:cNvSpPr txBox="1">
            <a:spLocks/>
          </p:cNvSpPr>
          <p:nvPr/>
        </p:nvSpPr>
        <p:spPr>
          <a:xfrm>
            <a:off x="409680" y="1045914"/>
            <a:ext cx="11372640" cy="54968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/>
          </a:p>
          <a:p>
            <a:pPr marL="0" indent="0">
              <a:buNone/>
            </a:pPr>
            <a:r>
              <a:rPr lang="en-US" sz="4000" dirty="0"/>
              <a:t>Networking and some questions:</a:t>
            </a:r>
          </a:p>
          <a:p>
            <a:pPr lvl="1"/>
            <a:r>
              <a:rPr lang="en-US" sz="3600" dirty="0"/>
              <a:t>How is the process going so far?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/>
              <a:t>Any concerns with the proposed peer review process?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/>
              <a:t>Ideas for future community meetings / direction of this group?</a:t>
            </a:r>
          </a:p>
          <a:p>
            <a:endParaRPr lang="en-US" sz="1600" i="1" dirty="0"/>
          </a:p>
          <a:p>
            <a:endParaRPr lang="en-US" sz="1600" dirty="0"/>
          </a:p>
          <a:p>
            <a:pPr marL="0" indent="0">
              <a:buNone/>
            </a:pPr>
            <a:r>
              <a:rPr lang="en-US" sz="4000" dirty="0"/>
              <a:t>We will regroup to discuss any feedback.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4000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727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5593-CFD8-400F-9D15-4BAC3F884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094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b="1" dirty="0"/>
              <a:t>  Our Vision for the Handbook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E33A610-6DB9-4564-B19F-EFEB57D00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224" y="1013771"/>
            <a:ext cx="11579552" cy="57673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>
              <a:effectLst/>
            </a:endParaRP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>
              <a:effectLst/>
            </a:endParaRPr>
          </a:p>
          <a:p>
            <a:pPr marL="0" indent="0" algn="ctr">
              <a:buNone/>
            </a:pPr>
            <a:r>
              <a:rPr lang="en-US" sz="3600" dirty="0">
                <a:effectLst/>
              </a:rPr>
              <a:t>Create an </a:t>
            </a:r>
            <a:r>
              <a:rPr lang="en-US" sz="3600" b="1" dirty="0">
                <a:effectLst/>
              </a:rPr>
              <a:t>accessible reference</a:t>
            </a:r>
            <a:r>
              <a:rPr lang="en-US" sz="3600" dirty="0">
                <a:effectLst/>
              </a:rPr>
              <a:t> for those seeking negotiated resolutions to water conflicts and dialogue opportunities at the transnational, subnational, and community scale.</a:t>
            </a:r>
          </a:p>
        </p:txBody>
      </p:sp>
    </p:spTree>
    <p:extLst>
      <p:ext uri="{BB962C8B-B14F-4D97-AF65-F5344CB8AC3E}">
        <p14:creationId xmlns:p14="http://schemas.microsoft.com/office/powerpoint/2010/main" val="3512116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5593-CFD8-400F-9D15-4BAC3F884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094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b="1" dirty="0"/>
              <a:t> 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F8A1F-F474-4293-A7E8-CEB4BD58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544" y="1090685"/>
            <a:ext cx="11331012" cy="5767315"/>
          </a:xfrm>
        </p:spPr>
        <p:txBody>
          <a:bodyPr>
            <a:normAutofit/>
          </a:bodyPr>
          <a:lstStyle/>
          <a:p>
            <a:r>
              <a:rPr lang="en-US" sz="4000" dirty="0"/>
              <a:t>Administrative updates </a:t>
            </a:r>
          </a:p>
          <a:p>
            <a:pPr lvl="1"/>
            <a:r>
              <a:rPr lang="en-US" sz="3600" dirty="0"/>
              <a:t>Open access</a:t>
            </a:r>
          </a:p>
          <a:p>
            <a:pPr lvl="1"/>
            <a:r>
              <a:rPr lang="en-US" sz="3600" dirty="0"/>
              <a:t>Honorarium (call for applications)</a:t>
            </a:r>
          </a:p>
          <a:p>
            <a:pPr lvl="1"/>
            <a:r>
              <a:rPr lang="en-US" sz="3600" dirty="0"/>
              <a:t>Peer review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4000" dirty="0"/>
              <a:t>Breakout rooms for networking and discussion</a:t>
            </a:r>
          </a:p>
          <a:p>
            <a:endParaRPr lang="en-US" sz="1600" dirty="0"/>
          </a:p>
          <a:p>
            <a:r>
              <a:rPr lang="en-US" sz="4000" dirty="0"/>
              <a:t>Closing discussion / feedback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71254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5593-CFD8-400F-9D15-4BAC3F884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094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b="1" dirty="0"/>
              <a:t> Open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F8A1F-F474-4293-A7E8-CEB4BD58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544" y="1090685"/>
            <a:ext cx="11331012" cy="5767315"/>
          </a:xfrm>
        </p:spPr>
        <p:txBody>
          <a:bodyPr>
            <a:normAutofit/>
          </a:bodyPr>
          <a:lstStyle/>
          <a:p>
            <a:r>
              <a:rPr lang="en-US" sz="4000" dirty="0"/>
              <a:t>We have a commitment to make the book open access under Routledge’s “gold” open access model</a:t>
            </a:r>
          </a:p>
          <a:p>
            <a:endParaRPr lang="en-US" sz="1600" dirty="0"/>
          </a:p>
          <a:p>
            <a:r>
              <a:rPr lang="en-US" sz="4000" dirty="0"/>
              <a:t>This means: </a:t>
            </a:r>
          </a:p>
          <a:p>
            <a:pPr lvl="1"/>
            <a:r>
              <a:rPr lang="en-US" sz="4000" dirty="0"/>
              <a:t>the book will be freely available online</a:t>
            </a:r>
          </a:p>
          <a:p>
            <a:pPr lvl="1"/>
            <a:r>
              <a:rPr lang="en-US" sz="4000" dirty="0"/>
              <a:t>you will </a:t>
            </a:r>
            <a:r>
              <a:rPr lang="en-US" sz="4000" b="1" dirty="0"/>
              <a:t>retain the copyright</a:t>
            </a:r>
            <a:r>
              <a:rPr lang="en-US" sz="4000" dirty="0"/>
              <a:t> to your work</a:t>
            </a:r>
          </a:p>
          <a:p>
            <a:pPr lvl="1"/>
            <a:r>
              <a:rPr lang="en-US" sz="4000" dirty="0"/>
              <a:t>the previous agreements you signed will be voided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4000" dirty="0"/>
              <a:t>Formal announcement at the end of the meeting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5328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5593-CFD8-400F-9D15-4BAC3F884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094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b="1" dirty="0"/>
              <a:t> Honorariums (call for applications)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F8A1F-F474-4293-A7E8-CEB4BD58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544" y="1090685"/>
            <a:ext cx="11331012" cy="5767315"/>
          </a:xfrm>
        </p:spPr>
        <p:txBody>
          <a:bodyPr>
            <a:normAutofit/>
          </a:bodyPr>
          <a:lstStyle/>
          <a:p>
            <a:r>
              <a:rPr lang="en-US" sz="4000" dirty="0"/>
              <a:t>The editors, in collaboration with the International Centre for Water Cooperation, hosted by SIWI, are presenting a call for applications for honorariums for eligible authors.</a:t>
            </a:r>
          </a:p>
          <a:p>
            <a:endParaRPr lang="en-US" sz="1600" dirty="0"/>
          </a:p>
          <a:p>
            <a:r>
              <a:rPr lang="en-US" sz="4000" b="1" dirty="0"/>
              <a:t>Award:  </a:t>
            </a:r>
            <a:r>
              <a:rPr lang="en-US" sz="4000" dirty="0"/>
              <a:t>Choice of 10,000 SEK (~$980 USD) or full registration to the 2022 or 2023 World Water Week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75012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5593-CFD8-400F-9D15-4BAC3F884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094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b="1" dirty="0"/>
              <a:t> Honorariums (call for applications)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F8A1F-F474-4293-A7E8-CEB4BD58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544" y="1090685"/>
            <a:ext cx="11331012" cy="5767315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/>
              <a:t>Eligibility:</a:t>
            </a:r>
          </a:p>
          <a:p>
            <a:pPr lvl="1"/>
            <a:r>
              <a:rPr lang="en-US" sz="3000" dirty="0"/>
              <a:t>Authors with primary affiliations based in countries defined by the World Bank as ‘Low-Income Economies’ or ‘Lower-Middle-Income Economies’.</a:t>
            </a:r>
          </a:p>
          <a:p>
            <a:pPr lvl="1"/>
            <a:endParaRPr lang="en-US" sz="1700" dirty="0"/>
          </a:p>
          <a:p>
            <a:pPr lvl="1"/>
            <a:r>
              <a:rPr lang="en-US" sz="3000" dirty="0"/>
              <a:t>Students without a full-time employment relevant to the field.</a:t>
            </a:r>
          </a:p>
          <a:p>
            <a:pPr lvl="1"/>
            <a:endParaRPr lang="en-US" sz="1700" dirty="0"/>
          </a:p>
          <a:p>
            <a:pPr lvl="1"/>
            <a:r>
              <a:rPr lang="en-US" sz="3000" dirty="0"/>
              <a:t>Authors from countries defined by the World Bank as ‘Low-Income Economies’ or ‘Lower-Middle-Income Economies’ without a full-time employment. </a:t>
            </a:r>
          </a:p>
          <a:p>
            <a:pPr lvl="1"/>
            <a:endParaRPr lang="en-US" sz="1600" dirty="0"/>
          </a:p>
          <a:p>
            <a:r>
              <a:rPr lang="en-US" sz="3200" b="1" dirty="0"/>
              <a:t>Deadline:</a:t>
            </a:r>
            <a:r>
              <a:rPr lang="en-US" sz="3200" dirty="0"/>
              <a:t> June 28, 2022</a:t>
            </a:r>
          </a:p>
          <a:p>
            <a:endParaRPr lang="en-US" sz="1700" dirty="0"/>
          </a:p>
          <a:p>
            <a:r>
              <a:rPr lang="en-US" sz="3200" dirty="0"/>
              <a:t>Details will be circulated after the meeting and posted to the Handbook website.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8098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5593-CFD8-400F-9D15-4BAC3F884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094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b="1" dirty="0"/>
              <a:t> Administrative Updates – Peer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F8A1F-F474-4293-A7E8-CEB4BD58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544" y="1018257"/>
            <a:ext cx="11372640" cy="5767315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About half of chapters are still unaccounted for</a:t>
            </a:r>
          </a:p>
          <a:p>
            <a:pPr lvl="1"/>
            <a:r>
              <a:rPr lang="en-US" sz="3600" i="1" dirty="0"/>
              <a:t>If you have not been in touch, please let us know the status of your chapter and when we can expect it</a:t>
            </a:r>
          </a:p>
          <a:p>
            <a:pPr lvl="1"/>
            <a:endParaRPr lang="en-US" sz="1600" i="1" dirty="0"/>
          </a:p>
          <a:p>
            <a:r>
              <a:rPr lang="en-US" sz="4000" dirty="0"/>
              <a:t>We are moving to a “rolling” peer review process</a:t>
            </a:r>
          </a:p>
          <a:p>
            <a:endParaRPr lang="en-US" sz="1600" dirty="0"/>
          </a:p>
          <a:p>
            <a:r>
              <a:rPr lang="en-US" sz="4000" dirty="0"/>
              <a:t>By avoiding a fixed schedule, this will hopefully allow us to avoid any holiday months</a:t>
            </a:r>
          </a:p>
          <a:p>
            <a:endParaRPr lang="en-US" sz="1600" dirty="0"/>
          </a:p>
          <a:p>
            <a:r>
              <a:rPr lang="en-US" sz="4000" dirty="0"/>
              <a:t>Downside: expect feedback 8-10 weeks after submitting your draft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56663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5593-CFD8-400F-9D15-4BAC3F884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094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b="1" dirty="0"/>
              <a:t> Administrative Updates – Peer Review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647EBB1-89D1-2204-AEB0-0117E18CFD06}"/>
              </a:ext>
            </a:extLst>
          </p:cNvPr>
          <p:cNvSpPr txBox="1">
            <a:spLocks/>
          </p:cNvSpPr>
          <p:nvPr/>
        </p:nvSpPr>
        <p:spPr>
          <a:xfrm>
            <a:off x="342544" y="1018257"/>
            <a:ext cx="11372640" cy="5767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/>
          </a:p>
          <a:p>
            <a:r>
              <a:rPr lang="en-US" sz="4000" dirty="0"/>
              <a:t>Ideally, each chapter gets two reviews –</a:t>
            </a:r>
          </a:p>
          <a:p>
            <a:pPr marL="0" indent="0">
              <a:buNone/>
            </a:pPr>
            <a:r>
              <a:rPr lang="en-US" sz="4000" dirty="0"/>
              <a:t> </a:t>
            </a:r>
          </a:p>
          <a:p>
            <a:pPr lvl="1"/>
            <a:r>
              <a:rPr lang="en-US" sz="4200" dirty="0"/>
              <a:t>one from a person with similar professional expertise or familiarity with the topic</a:t>
            </a:r>
          </a:p>
          <a:p>
            <a:pPr lvl="1"/>
            <a:endParaRPr lang="en-US" sz="1900" dirty="0"/>
          </a:p>
          <a:p>
            <a:pPr lvl="1"/>
            <a:r>
              <a:rPr lang="en-US" sz="4200" dirty="0"/>
              <a:t>one from a person with different professional expertise or who is not familiar with the topic</a:t>
            </a:r>
          </a:p>
          <a:p>
            <a:pPr lvl="1"/>
            <a:endParaRPr lang="en-US" sz="4000" dirty="0"/>
          </a:p>
          <a:p>
            <a:r>
              <a:rPr lang="en-US" sz="4000" dirty="0"/>
              <a:t>You won’t be asked to review more than one chapter</a:t>
            </a:r>
          </a:p>
          <a:p>
            <a:endParaRPr lang="en-US" sz="1600" dirty="0"/>
          </a:p>
          <a:p>
            <a:r>
              <a:rPr lang="en-US" sz="4000" dirty="0"/>
              <a:t>We will be seeking some reviewers from outside the Handbook</a:t>
            </a:r>
            <a:endParaRPr lang="en-US" sz="3600" i="1" dirty="0"/>
          </a:p>
          <a:p>
            <a:pPr lvl="1"/>
            <a:endParaRPr lang="en-US" sz="1600" i="1" dirty="0"/>
          </a:p>
          <a:p>
            <a:endParaRPr lang="en-US" sz="16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4000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18503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5593-CFD8-400F-9D15-4BAC3F884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094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b="1" dirty="0"/>
              <a:t> Administrative Updates – Peer Review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647EBB1-89D1-2204-AEB0-0117E18CFD06}"/>
              </a:ext>
            </a:extLst>
          </p:cNvPr>
          <p:cNvSpPr txBox="1">
            <a:spLocks/>
          </p:cNvSpPr>
          <p:nvPr/>
        </p:nvSpPr>
        <p:spPr>
          <a:xfrm>
            <a:off x="342544" y="1018257"/>
            <a:ext cx="11372640" cy="576731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/>
          </a:p>
          <a:p>
            <a:r>
              <a:rPr lang="en-US" sz="4000" dirty="0"/>
              <a:t>Reviews will be “single-blind” – authors names will be visible; reviewers can share their names if they want to</a:t>
            </a:r>
          </a:p>
          <a:p>
            <a:endParaRPr lang="en-US" sz="1600" dirty="0"/>
          </a:p>
          <a:p>
            <a:r>
              <a:rPr lang="en-US" sz="4000" dirty="0"/>
              <a:t>Recommended format: </a:t>
            </a:r>
          </a:p>
          <a:p>
            <a:pPr lvl="1"/>
            <a:r>
              <a:rPr lang="en-US" sz="3600" dirty="0"/>
              <a:t>Brief summary of the main points / goal of the chapter</a:t>
            </a:r>
          </a:p>
          <a:p>
            <a:pPr lvl="1"/>
            <a:r>
              <a:rPr lang="en-US" sz="3600" dirty="0"/>
              <a:t>Comment on title and abstract</a:t>
            </a:r>
          </a:p>
          <a:p>
            <a:pPr lvl="1"/>
            <a:r>
              <a:rPr lang="en-US" sz="3600" dirty="0"/>
              <a:t>List overall strengths</a:t>
            </a:r>
          </a:p>
          <a:p>
            <a:pPr lvl="1"/>
            <a:r>
              <a:rPr lang="en-US" sz="3600" dirty="0"/>
              <a:t>List recommendations for improvement</a:t>
            </a:r>
          </a:p>
          <a:p>
            <a:pPr lvl="1"/>
            <a:r>
              <a:rPr lang="en-US" sz="3600" dirty="0"/>
              <a:t>Provide specific comments in document</a:t>
            </a:r>
          </a:p>
          <a:p>
            <a:endParaRPr lang="en-US" sz="1600" i="1" dirty="0"/>
          </a:p>
          <a:p>
            <a:endParaRPr lang="en-US" sz="16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4000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06921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54BD7E44F1404CAECA6C7CA7F2337A" ma:contentTypeVersion="13" ma:contentTypeDescription="Create a new document." ma:contentTypeScope="" ma:versionID="c18a01fcbe373f74a92cfa0c64c04df0">
  <xsd:schema xmlns:xsd="http://www.w3.org/2001/XMLSchema" xmlns:xs="http://www.w3.org/2001/XMLSchema" xmlns:p="http://schemas.microsoft.com/office/2006/metadata/properties" xmlns:ns1="http://schemas.microsoft.com/sharepoint/v3" xmlns:ns3="0a14847c-445e-4b2a-91db-99cdfc87a867" xmlns:ns4="d6fe13df-e796-4078-a1dd-e9f9323895a6" targetNamespace="http://schemas.microsoft.com/office/2006/metadata/properties" ma:root="true" ma:fieldsID="92220ee53941a6eeb6e4d53716d21c28" ns1:_="" ns3:_="" ns4:_="">
    <xsd:import namespace="http://schemas.microsoft.com/sharepoint/v3"/>
    <xsd:import namespace="0a14847c-445e-4b2a-91db-99cdfc87a867"/>
    <xsd:import namespace="d6fe13df-e796-4078-a1dd-e9f9323895a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1:IMAddres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ddress" ma:index="9" nillable="true" ma:displayName="IM Address" ma:internalName="IMAddres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14847c-445e-4b2a-91db-99cdfc87a8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fe13df-e796-4078-a1dd-e9f9323895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ddres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87005D5-6998-426A-98E9-6ACBA08DEC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a14847c-445e-4b2a-91db-99cdfc87a867"/>
    <ds:schemaRef ds:uri="d6fe13df-e796-4078-a1dd-e9f9323895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75B685-8535-447A-B8B0-C18B5C5F2D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E5CD44-9C37-4511-A287-2FE205C405BB}">
  <ds:schemaRefs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purl.org/dc/elements/1.1/"/>
    <ds:schemaRef ds:uri="http://schemas.microsoft.com/office/infopath/2007/PartnerControls"/>
    <ds:schemaRef ds:uri="d6fe13df-e796-4078-a1dd-e9f9323895a6"/>
    <ds:schemaRef ds:uri="0a14847c-445e-4b2a-91db-99cdfc87a867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4438</TotalTime>
  <Words>502</Words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The Routledge Water Diplomacy Handbook</vt:lpstr>
      <vt:lpstr>  Our Vision for the Handbook</vt:lpstr>
      <vt:lpstr> Meeting Agenda</vt:lpstr>
      <vt:lpstr> Open Access</vt:lpstr>
      <vt:lpstr> Honorariums (call for applications)</vt:lpstr>
      <vt:lpstr> Honorariums (call for applications)</vt:lpstr>
      <vt:lpstr> Administrative Updates – Peer Review</vt:lpstr>
      <vt:lpstr> Administrative Updates – Peer Review</vt:lpstr>
      <vt:lpstr> Administrative Updates – Peer Review</vt:lpstr>
      <vt:lpstr> Breakout Rooms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2021-11-30T01:21:58Z</cp:lastPrinted>
  <dcterms:created xsi:type="dcterms:W3CDTF">2021-11-21T23:14:43Z</dcterms:created>
  <dcterms:modified xsi:type="dcterms:W3CDTF">2022-06-15T23:12:19Z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0x010100D754BD7E44F1404CAECA6C7CA7F2337A</vt:lpwstr>
  </property>
</Properties>
</file>