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21"/>
  </p:notesMasterIdLst>
  <p:sldIdLst>
    <p:sldId id="256" r:id="rId5"/>
    <p:sldId id="263" r:id="rId6"/>
    <p:sldId id="305" r:id="rId7"/>
    <p:sldId id="308" r:id="rId8"/>
    <p:sldId id="313" r:id="rId9"/>
    <p:sldId id="273" r:id="rId10"/>
    <p:sldId id="302" r:id="rId11"/>
    <p:sldId id="315" r:id="rId12"/>
    <p:sldId id="316" r:id="rId13"/>
    <p:sldId id="319" r:id="rId14"/>
    <p:sldId id="318" r:id="rId15"/>
    <p:sldId id="312" r:id="rId16"/>
    <p:sldId id="321" r:id="rId17"/>
    <p:sldId id="322" r:id="rId18"/>
    <p:sldId id="324" r:id="rId19"/>
    <p:sldId id="32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0647" autoAdjust="0"/>
  </p:normalViewPr>
  <p:slideViewPr>
    <p:cSldViewPr snapToGrid="0" showGuides="1">
      <p:cViewPr varScale="1">
        <p:scale>
          <a:sx n="116" d="100"/>
          <a:sy n="116" d="100"/>
        </p:scale>
        <p:origin x="21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107AE9-84A6-4404-987A-EBBC90103FDE}"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B5469F-3C0C-4722-A834-23B09CF8FE28}" type="slidenum">
              <a:rPr lang="en-US" smtClean="0"/>
              <a:t>‹#›</a:t>
            </a:fld>
            <a:endParaRPr lang="en-US"/>
          </a:p>
        </p:txBody>
      </p:sp>
    </p:spTree>
    <p:extLst>
      <p:ext uri="{BB962C8B-B14F-4D97-AF65-F5344CB8AC3E}">
        <p14:creationId xmlns:p14="http://schemas.microsoft.com/office/powerpoint/2010/main" val="367020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B5469F-3C0C-4722-A834-23B09CF8FE28}" type="slidenum">
              <a:rPr lang="en-US" smtClean="0"/>
              <a:t>10</a:t>
            </a:fld>
            <a:endParaRPr lang="en-US"/>
          </a:p>
        </p:txBody>
      </p:sp>
    </p:spTree>
    <p:extLst>
      <p:ext uri="{BB962C8B-B14F-4D97-AF65-F5344CB8AC3E}">
        <p14:creationId xmlns:p14="http://schemas.microsoft.com/office/powerpoint/2010/main" val="267487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6937-990E-41A0-9859-075BB478D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A32B9E-5B4A-463E-A0E4-45C38D99F9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A09D9F-848F-4B74-8A6C-95F260A698D4}"/>
              </a:ext>
            </a:extLst>
          </p:cNvPr>
          <p:cNvSpPr>
            <a:spLocks noGrp="1"/>
          </p:cNvSpPr>
          <p:nvPr>
            <p:ph type="dt" sz="half" idx="10"/>
          </p:nvPr>
        </p:nvSpPr>
        <p:spPr/>
        <p:txBody>
          <a:bodyPr/>
          <a:lstStyle/>
          <a:p>
            <a:fld id="{02AC24A9-CCB6-4F8D-B8DB-C2F3692CFA5A}" type="datetimeFigureOut">
              <a:rPr lang="en-US" smtClean="0"/>
              <a:t>8/16/2022</a:t>
            </a:fld>
            <a:endParaRPr lang="en-US" dirty="0"/>
          </a:p>
        </p:txBody>
      </p:sp>
      <p:sp>
        <p:nvSpPr>
          <p:cNvPr id="5" name="Footer Placeholder 4">
            <a:extLst>
              <a:ext uri="{FF2B5EF4-FFF2-40B4-BE49-F238E27FC236}">
                <a16:creationId xmlns:a16="http://schemas.microsoft.com/office/drawing/2014/main" id="{99C4FF4A-6C8D-4D54-981C-FD35FD2627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F8DC98-CF3B-4FC4-9E21-ACFDBC7A2AA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820512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11C4A-8843-49C2-94DB-C44D9B851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FB8098-B1BD-443C-A141-8679CA12D6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AF7165-01FF-499F-958F-9E2058AF04F5}"/>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5" name="Footer Placeholder 4">
            <a:extLst>
              <a:ext uri="{FF2B5EF4-FFF2-40B4-BE49-F238E27FC236}">
                <a16:creationId xmlns:a16="http://schemas.microsoft.com/office/drawing/2014/main" id="{3B5E6836-B41C-44A4-8A70-7AF9072EE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8E651-7BFB-4B3B-8FBC-A68F944B06F6}"/>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1942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8E485-FB77-4534-882A-F3741F6909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86621D-4603-4938-9DF3-E36FE70A17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D94EA-421C-4246-B1B0-5D6FC72948C7}"/>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5" name="Footer Placeholder 4">
            <a:extLst>
              <a:ext uri="{FF2B5EF4-FFF2-40B4-BE49-F238E27FC236}">
                <a16:creationId xmlns:a16="http://schemas.microsoft.com/office/drawing/2014/main" id="{FBC25BD2-4C57-472B-9E84-DB523523D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2D0D4-1DC7-429A-B8F0-ADA014F96B3D}"/>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7781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97524-7856-41C2-A581-47C736E1B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5624A8-9E2E-466E-AA89-3EF8E3FE13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D95EB-5DEE-44B2-A5D4-877ED53763E5}"/>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5" name="Footer Placeholder 4">
            <a:extLst>
              <a:ext uri="{FF2B5EF4-FFF2-40B4-BE49-F238E27FC236}">
                <a16:creationId xmlns:a16="http://schemas.microsoft.com/office/drawing/2014/main" id="{93F02EEC-43A9-4A42-AA84-E97F9B12D7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BD7F01-C27B-4DD8-B58C-431330A4A3E6}"/>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0499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15E0E-4889-423E-AE77-51F0ADFE30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3378EC-BAA4-4AE9-B84E-0C634C1FA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7CEF6-9C56-41F9-BD9D-0B0E549F9511}"/>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5" name="Footer Placeholder 4">
            <a:extLst>
              <a:ext uri="{FF2B5EF4-FFF2-40B4-BE49-F238E27FC236}">
                <a16:creationId xmlns:a16="http://schemas.microsoft.com/office/drawing/2014/main" id="{D9F0BEE5-F838-4920-A476-04FCCBCD32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443A4F-6B70-4625-8502-F5047297222A}"/>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389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D660-9E46-4610-B1F0-F197EF611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1E5DBD-6DAE-47FF-BE53-454266B24B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D862D1-7326-4B41-88EC-891F6F2EDE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1C038F-7253-4AA2-BA11-9BF6E8A0E595}"/>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6" name="Footer Placeholder 5">
            <a:extLst>
              <a:ext uri="{FF2B5EF4-FFF2-40B4-BE49-F238E27FC236}">
                <a16:creationId xmlns:a16="http://schemas.microsoft.com/office/drawing/2014/main" id="{3C6A109D-4DB7-43BE-90F1-D7FB70480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E77A7-EB76-4F00-A257-A058E9A69EA9}"/>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668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7CC67-7EEC-4FE2-9ABC-C58F75C9AD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F8056B-F0B3-4945-902C-88470DC1A7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8E90C8-703C-4B9A-9F11-1AD66EA8EA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07DA3C-06FE-4B1D-AAB0-D94019261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7FBAAA-4A5A-4731-9993-F3765ADD48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AE5D0D-52E3-497C-BA83-6FD3E94447AD}"/>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8" name="Footer Placeholder 7">
            <a:extLst>
              <a:ext uri="{FF2B5EF4-FFF2-40B4-BE49-F238E27FC236}">
                <a16:creationId xmlns:a16="http://schemas.microsoft.com/office/drawing/2014/main" id="{4A1EE1B5-4DB6-4A33-ACE5-571A8A8067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822489-6875-4FAE-B07F-9F82FD1BF628}"/>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6400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79580-E80F-4548-8946-BB517E4000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247CA5-2D46-4BE7-85F7-CD767B316273}"/>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4" name="Footer Placeholder 3">
            <a:extLst>
              <a:ext uri="{FF2B5EF4-FFF2-40B4-BE49-F238E27FC236}">
                <a16:creationId xmlns:a16="http://schemas.microsoft.com/office/drawing/2014/main" id="{01A9BB59-395E-4BE8-8699-E8812B904EB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EDC0B3-C393-4CDA-8271-EFC9C79BF689}"/>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48336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19E09F-5DF2-4756-9A80-E8C41E12C83E}"/>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3" name="Footer Placeholder 2">
            <a:extLst>
              <a:ext uri="{FF2B5EF4-FFF2-40B4-BE49-F238E27FC236}">
                <a16:creationId xmlns:a16="http://schemas.microsoft.com/office/drawing/2014/main" id="{DC4A6434-B87E-41CD-9C99-04034FFD84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314448-8A7D-43B8-A390-E9E43C7254B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0365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558A5-32B7-4F2F-8D36-1AA971A993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D0EC4D-2703-4B47-914B-091142F680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FC6A3E-AA08-4160-B627-0DF476B6B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EA1609-FC2A-43F7-933B-681E67EA39C7}"/>
              </a:ext>
            </a:extLst>
          </p:cNvPr>
          <p:cNvSpPr>
            <a:spLocks noGrp="1"/>
          </p:cNvSpPr>
          <p:nvPr>
            <p:ph type="dt" sz="half" idx="10"/>
          </p:nvPr>
        </p:nvSpPr>
        <p:spPr/>
        <p:txBody>
          <a:bodyPr/>
          <a:lstStyle/>
          <a:p>
            <a:fld id="{02AC24A9-CCB6-4F8D-B8DB-C2F3692CFA5A}" type="datetimeFigureOut">
              <a:rPr lang="en-US" smtClean="0"/>
              <a:t>8/16/2022</a:t>
            </a:fld>
            <a:endParaRPr lang="en-US" dirty="0"/>
          </a:p>
        </p:txBody>
      </p:sp>
      <p:sp>
        <p:nvSpPr>
          <p:cNvPr id="6" name="Footer Placeholder 5">
            <a:extLst>
              <a:ext uri="{FF2B5EF4-FFF2-40B4-BE49-F238E27FC236}">
                <a16:creationId xmlns:a16="http://schemas.microsoft.com/office/drawing/2014/main" id="{94A3B559-D6B7-418D-A090-251DCED05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63A101-7E93-4EC7-B7D1-23F519F78D28}"/>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298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6F70D-9722-44B6-AE1A-732316BD67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CA17B3-332E-41BE-BE4E-719B7C8A76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122EDB-6CF6-4980-B69A-81441FD029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DF2AD0-9B8C-4EB6-A995-2A68E1A1EAC4}"/>
              </a:ext>
            </a:extLst>
          </p:cNvPr>
          <p:cNvSpPr>
            <a:spLocks noGrp="1"/>
          </p:cNvSpPr>
          <p:nvPr>
            <p:ph type="dt" sz="half" idx="10"/>
          </p:nvPr>
        </p:nvSpPr>
        <p:spPr/>
        <p:txBody>
          <a:bodyPr/>
          <a:lstStyle/>
          <a:p>
            <a:fld id="{02AC24A9-CCB6-4F8D-B8DB-C2F3692CFA5A}" type="datetimeFigureOut">
              <a:rPr lang="en-US" smtClean="0"/>
              <a:t>8/16/2022</a:t>
            </a:fld>
            <a:endParaRPr lang="en-US"/>
          </a:p>
        </p:txBody>
      </p:sp>
      <p:sp>
        <p:nvSpPr>
          <p:cNvPr id="6" name="Footer Placeholder 5">
            <a:extLst>
              <a:ext uri="{FF2B5EF4-FFF2-40B4-BE49-F238E27FC236}">
                <a16:creationId xmlns:a16="http://schemas.microsoft.com/office/drawing/2014/main" id="{11A0B191-0D13-4A6D-BA7F-01AC344D99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640D0B-F885-4133-9AC9-6AB643D3DDE6}"/>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887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37FBB-2614-433B-9326-E5ABC604F6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5C8ADC-C2CD-41F3-B16C-ED61F01C98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FD8C96-C8AF-43A1-8991-54FB8EF5C3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8/16/2022</a:t>
            </a:fld>
            <a:endParaRPr lang="en-US"/>
          </a:p>
        </p:txBody>
      </p:sp>
      <p:sp>
        <p:nvSpPr>
          <p:cNvPr id="5" name="Footer Placeholder 4">
            <a:extLst>
              <a:ext uri="{FF2B5EF4-FFF2-40B4-BE49-F238E27FC236}">
                <a16:creationId xmlns:a16="http://schemas.microsoft.com/office/drawing/2014/main" id="{2436A351-A3F3-4550-A3E5-1974C25D88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2A145A-D4C4-4DE5-9E23-175C76B70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83883370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ured blue background">
            <a:extLst>
              <a:ext uri="{FF2B5EF4-FFF2-40B4-BE49-F238E27FC236}">
                <a16:creationId xmlns:a16="http://schemas.microsoft.com/office/drawing/2014/main" id="{4F33E3C5-EF6F-47DE-8216-80783451C1DA}"/>
              </a:ext>
            </a:extLst>
          </p:cNvPr>
          <p:cNvPicPr>
            <a:picLocks noChangeAspect="1"/>
          </p:cNvPicPr>
          <p:nvPr/>
        </p:nvPicPr>
        <p:blipFill rotWithShape="1">
          <a:blip r:embed="rId2"/>
          <a:srcRect t="9091" r="23010" b="-2"/>
          <a:stretch/>
        </p:blipFill>
        <p:spPr>
          <a:xfrm>
            <a:off x="3523488" y="10"/>
            <a:ext cx="8668512" cy="6857990"/>
          </a:xfrm>
          <a:prstGeom prst="rect">
            <a:avLst/>
          </a:prstGeom>
        </p:spPr>
      </p:pic>
      <p:sp>
        <p:nvSpPr>
          <p:cNvPr id="39"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85D8498-69E7-44BF-B60C-31B25843CF4D}"/>
              </a:ext>
            </a:extLst>
          </p:cNvPr>
          <p:cNvSpPr>
            <a:spLocks noGrp="1"/>
          </p:cNvSpPr>
          <p:nvPr>
            <p:ph type="ctrTitle"/>
          </p:nvPr>
        </p:nvSpPr>
        <p:spPr>
          <a:xfrm>
            <a:off x="477981" y="1122363"/>
            <a:ext cx="4651580" cy="3204134"/>
          </a:xfrm>
        </p:spPr>
        <p:txBody>
          <a:bodyPr anchor="b">
            <a:normAutofit/>
          </a:bodyPr>
          <a:lstStyle/>
          <a:p>
            <a:pPr algn="l"/>
            <a:r>
              <a:rPr lang="en-US" sz="4800" dirty="0"/>
              <a:t>The Routledge</a:t>
            </a:r>
            <a:br>
              <a:rPr lang="en-US" sz="4800" dirty="0"/>
            </a:br>
            <a:r>
              <a:rPr lang="en-US" sz="4800" dirty="0"/>
              <a:t>Water Diplomacy Handbook</a:t>
            </a:r>
          </a:p>
        </p:txBody>
      </p:sp>
      <p:sp>
        <p:nvSpPr>
          <p:cNvPr id="3" name="Subtitle 2">
            <a:extLst>
              <a:ext uri="{FF2B5EF4-FFF2-40B4-BE49-F238E27FC236}">
                <a16:creationId xmlns:a16="http://schemas.microsoft.com/office/drawing/2014/main" id="{54DC339F-47B8-41B9-B2ED-6858D3B06163}"/>
              </a:ext>
            </a:extLst>
          </p:cNvPr>
          <p:cNvSpPr>
            <a:spLocks noGrp="1"/>
          </p:cNvSpPr>
          <p:nvPr>
            <p:ph type="subTitle" idx="1"/>
          </p:nvPr>
        </p:nvSpPr>
        <p:spPr>
          <a:xfrm>
            <a:off x="477980" y="4872922"/>
            <a:ext cx="4023359" cy="1208141"/>
          </a:xfrm>
        </p:spPr>
        <p:txBody>
          <a:bodyPr>
            <a:normAutofit/>
          </a:bodyPr>
          <a:lstStyle/>
          <a:p>
            <a:pPr algn="l"/>
            <a:r>
              <a:rPr lang="en-US" sz="3600" dirty="0"/>
              <a:t>August Meeting</a:t>
            </a:r>
          </a:p>
          <a:p>
            <a:pPr algn="l"/>
            <a:r>
              <a:rPr lang="en-US" sz="2000" dirty="0"/>
              <a:t>2022.08.17 </a:t>
            </a:r>
          </a:p>
          <a:p>
            <a:pPr algn="l"/>
            <a:endParaRPr lang="en-US" sz="2000" dirty="0"/>
          </a:p>
        </p:txBody>
      </p:sp>
      <p:sp>
        <p:nvSpPr>
          <p:cNvPr id="40"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1"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466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Atlas - Some Questions to Consider </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951582"/>
            <a:ext cx="11372640" cy="5767315"/>
          </a:xfrm>
        </p:spPr>
        <p:txBody>
          <a:bodyPr>
            <a:normAutofit fontScale="85000" lnSpcReduction="10000"/>
          </a:bodyPr>
          <a:lstStyle/>
          <a:p>
            <a:pPr marL="0" indent="0">
              <a:buNone/>
            </a:pPr>
            <a:endParaRPr lang="en-US" sz="1100" dirty="0"/>
          </a:p>
          <a:p>
            <a:r>
              <a:rPr lang="en-US" sz="3200" dirty="0"/>
              <a:t>What do you see as the greatest benefit the atlas could provide to our readers? </a:t>
            </a:r>
          </a:p>
          <a:p>
            <a:endParaRPr lang="en-US" sz="1150" dirty="0"/>
          </a:p>
          <a:p>
            <a:r>
              <a:rPr lang="en-US" sz="3200" dirty="0"/>
              <a:t>Should the atlas be strictly for objective information (e.g., uncontested data, boundaries, etc.), or should it also include analysis and commentary? </a:t>
            </a:r>
          </a:p>
          <a:p>
            <a:endParaRPr lang="en-US" sz="1150" dirty="0"/>
          </a:p>
          <a:p>
            <a:r>
              <a:rPr lang="en-US" sz="3200" dirty="0"/>
              <a:t>Is it better to provide detail on a small number of places (mentioned frequently in the book) or roughly highlight many places (even some that may not be mentioned in the book)?</a:t>
            </a:r>
          </a:p>
          <a:p>
            <a:endParaRPr lang="en-US" sz="1150" dirty="0"/>
          </a:p>
          <a:p>
            <a:r>
              <a:rPr lang="en-US" sz="3200" dirty="0"/>
              <a:t>What elements are essential to an atlas entry – and which are simply nice to have? (maps, timelines, climate data, info on recurring water issues, etc.)</a:t>
            </a:r>
          </a:p>
          <a:p>
            <a:endParaRPr lang="en-US" sz="1200" dirty="0"/>
          </a:p>
          <a:p>
            <a:r>
              <a:rPr lang="en-US" sz="3200" dirty="0"/>
              <a:t>Should the atlas contents be linked to the “common challenges” and “tools” of water diplomacy identified in parts V and VI of the book?</a:t>
            </a:r>
          </a:p>
        </p:txBody>
      </p:sp>
    </p:spTree>
    <p:extLst>
      <p:ext uri="{BB962C8B-B14F-4D97-AF65-F5344CB8AC3E}">
        <p14:creationId xmlns:p14="http://schemas.microsoft.com/office/powerpoint/2010/main" val="1056714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Glossary</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846807"/>
            <a:ext cx="11372640" cy="5767315"/>
          </a:xfrm>
        </p:spPr>
        <p:txBody>
          <a:bodyPr>
            <a:normAutofit fontScale="92500" lnSpcReduction="10000"/>
          </a:bodyPr>
          <a:lstStyle/>
          <a:p>
            <a:pPr marL="0" indent="0">
              <a:buNone/>
            </a:pPr>
            <a:endParaRPr lang="en-US" sz="1050" dirty="0"/>
          </a:p>
          <a:p>
            <a:r>
              <a:rPr lang="en-US" sz="3200" dirty="0"/>
              <a:t>We will have 90+ contributors to this Handbook. </a:t>
            </a:r>
          </a:p>
          <a:p>
            <a:endParaRPr lang="en-US" sz="1150" dirty="0"/>
          </a:p>
          <a:p>
            <a:r>
              <a:rPr lang="en-US" sz="3200" dirty="0"/>
              <a:t>Our contributors span academia to practice in water, law, diplomacy, anthropology, etc. </a:t>
            </a:r>
          </a:p>
          <a:p>
            <a:endParaRPr lang="en-US" sz="1000" dirty="0"/>
          </a:p>
          <a:p>
            <a:r>
              <a:rPr lang="en-US" sz="3200" dirty="0"/>
              <a:t>Even within disciplines we have trouble agreeing on what is meant by often-used, but important phrases.</a:t>
            </a:r>
          </a:p>
          <a:p>
            <a:endParaRPr lang="en-US" sz="1050" dirty="0"/>
          </a:p>
          <a:p>
            <a:r>
              <a:rPr lang="en-US" sz="3200" b="1" dirty="0"/>
              <a:t>No matter what we do, readers will be confronted with divergent usages of key phrases</a:t>
            </a:r>
            <a:r>
              <a:rPr lang="en-US" sz="3200" dirty="0"/>
              <a:t>. How can we help them navigate this issue?</a:t>
            </a:r>
          </a:p>
          <a:p>
            <a:endParaRPr lang="en-US" sz="1050" dirty="0"/>
          </a:p>
          <a:p>
            <a:r>
              <a:rPr lang="en-US" sz="3200" dirty="0"/>
              <a:t>The glossary is an attempt to help readers navigate key phrases used throughout the book, not by giving them a singular definition, but by clarifying and contrasting their use in a particular context. </a:t>
            </a:r>
            <a:endParaRPr lang="en-US" sz="36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1246643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Glossary – Term Selection Process</a:t>
            </a:r>
          </a:p>
        </p:txBody>
      </p:sp>
      <p:sp>
        <p:nvSpPr>
          <p:cNvPr id="9" name="Content Placeholder 2">
            <a:extLst>
              <a:ext uri="{FF2B5EF4-FFF2-40B4-BE49-F238E27FC236}">
                <a16:creationId xmlns:a16="http://schemas.microsoft.com/office/drawing/2014/main" id="{A647EBB1-89D1-2204-AEB0-0117E18CFD06}"/>
              </a:ext>
            </a:extLst>
          </p:cNvPr>
          <p:cNvSpPr txBox="1">
            <a:spLocks/>
          </p:cNvSpPr>
          <p:nvPr/>
        </p:nvSpPr>
        <p:spPr>
          <a:xfrm>
            <a:off x="342544" y="1018257"/>
            <a:ext cx="11372640" cy="57673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a:p>
            <a:endParaRPr lang="en-US" sz="1600" i="1" dirty="0"/>
          </a:p>
          <a:p>
            <a:endParaRPr lang="en-US" sz="1600" dirty="0"/>
          </a:p>
          <a:p>
            <a:pPr marL="0" indent="0">
              <a:buFont typeface="Arial" panose="020B0604020202020204" pitchFamily="34" charset="0"/>
              <a:buNone/>
            </a:pPr>
            <a:endParaRPr lang="en-US" sz="4000" b="1" dirty="0"/>
          </a:p>
          <a:p>
            <a:pPr marL="0" indent="0">
              <a:buFont typeface="Arial" panose="020B0604020202020204" pitchFamily="34" charset="0"/>
              <a:buNone/>
            </a:pPr>
            <a:endParaRPr lang="en-US" sz="1600" dirty="0"/>
          </a:p>
          <a:p>
            <a:pPr marL="0" indent="0">
              <a:buFont typeface="Arial" panose="020B0604020202020204" pitchFamily="34" charset="0"/>
              <a:buNone/>
            </a:pPr>
            <a:endParaRPr lang="en-US" sz="1600" dirty="0"/>
          </a:p>
        </p:txBody>
      </p:sp>
      <p:sp>
        <p:nvSpPr>
          <p:cNvPr id="3" name="Content Placeholder 2">
            <a:extLst>
              <a:ext uri="{FF2B5EF4-FFF2-40B4-BE49-F238E27FC236}">
                <a16:creationId xmlns:a16="http://schemas.microsoft.com/office/drawing/2014/main" id="{149E3D73-F100-9867-4984-ABE4C17D21FD}"/>
              </a:ext>
            </a:extLst>
          </p:cNvPr>
          <p:cNvSpPr>
            <a:spLocks noGrp="1"/>
          </p:cNvSpPr>
          <p:nvPr>
            <p:ph idx="1"/>
          </p:nvPr>
        </p:nvSpPr>
        <p:spPr>
          <a:xfrm>
            <a:off x="342544" y="846807"/>
            <a:ext cx="11372640" cy="2944143"/>
          </a:xfrm>
        </p:spPr>
        <p:txBody>
          <a:bodyPr>
            <a:normAutofit fontScale="92500" lnSpcReduction="20000"/>
          </a:bodyPr>
          <a:lstStyle/>
          <a:p>
            <a:pPr marL="0" indent="0">
              <a:buNone/>
            </a:pPr>
            <a:endParaRPr lang="en-US" sz="1050" dirty="0"/>
          </a:p>
          <a:p>
            <a:r>
              <a:rPr lang="en-US" sz="3200" dirty="0"/>
              <a:t>Exploration of terms with repeated occurrences in chapters</a:t>
            </a:r>
          </a:p>
          <a:p>
            <a:endParaRPr lang="en-US" sz="1150" dirty="0"/>
          </a:p>
          <a:p>
            <a:pPr lvl="1"/>
            <a:r>
              <a:rPr lang="en-US" sz="2800" dirty="0"/>
              <a:t>e.g., find 3-word phrases that occur at least twice in two chapters</a:t>
            </a:r>
          </a:p>
          <a:p>
            <a:endParaRPr lang="en-US" sz="1000" dirty="0"/>
          </a:p>
          <a:p>
            <a:r>
              <a:rPr lang="en-US" sz="3200" dirty="0"/>
              <a:t>Quick read through of all chapters to identify possible terms</a:t>
            </a:r>
          </a:p>
          <a:p>
            <a:pPr marL="0" indent="0">
              <a:buNone/>
            </a:pPr>
            <a:endParaRPr lang="en-US" sz="1050" dirty="0"/>
          </a:p>
          <a:p>
            <a:r>
              <a:rPr lang="en-US" sz="3200" dirty="0"/>
              <a:t>Compare term usage throughout the chapters to decide its suitability for the glossary</a:t>
            </a:r>
          </a:p>
          <a:p>
            <a:endParaRPr lang="en-US" sz="105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p:txBody>
      </p:sp>
      <p:pic>
        <p:nvPicPr>
          <p:cNvPr id="7" name="Picture 4">
            <a:extLst>
              <a:ext uri="{FF2B5EF4-FFF2-40B4-BE49-F238E27FC236}">
                <a16:creationId xmlns:a16="http://schemas.microsoft.com/office/drawing/2014/main" id="{7F54AB3C-E8C3-557F-4C08-1CBCFE39B0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3" b="31788"/>
          <a:stretch/>
        </p:blipFill>
        <p:spPr bwMode="auto">
          <a:xfrm>
            <a:off x="181258" y="3790950"/>
            <a:ext cx="11829484" cy="2798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7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Glossary – Sample List of Terms</a:t>
            </a:r>
          </a:p>
        </p:txBody>
      </p:sp>
      <p:sp>
        <p:nvSpPr>
          <p:cNvPr id="9" name="Content Placeholder 2">
            <a:extLst>
              <a:ext uri="{FF2B5EF4-FFF2-40B4-BE49-F238E27FC236}">
                <a16:creationId xmlns:a16="http://schemas.microsoft.com/office/drawing/2014/main" id="{A647EBB1-89D1-2204-AEB0-0117E18CFD06}"/>
              </a:ext>
            </a:extLst>
          </p:cNvPr>
          <p:cNvSpPr txBox="1">
            <a:spLocks/>
          </p:cNvSpPr>
          <p:nvPr/>
        </p:nvSpPr>
        <p:spPr>
          <a:xfrm>
            <a:off x="342544" y="1018257"/>
            <a:ext cx="11372640" cy="57673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a:p>
            <a:endParaRPr lang="en-US" sz="1600" i="1" dirty="0"/>
          </a:p>
          <a:p>
            <a:endParaRPr lang="en-US" sz="1600" dirty="0"/>
          </a:p>
          <a:p>
            <a:pPr marL="0" indent="0">
              <a:buFont typeface="Arial" panose="020B0604020202020204" pitchFamily="34" charset="0"/>
              <a:buNone/>
            </a:pPr>
            <a:endParaRPr lang="en-US" sz="4000" b="1" dirty="0"/>
          </a:p>
          <a:p>
            <a:pPr marL="0" indent="0">
              <a:buFont typeface="Arial" panose="020B0604020202020204" pitchFamily="34" charset="0"/>
              <a:buNone/>
            </a:pPr>
            <a:endParaRPr lang="en-US" sz="1600" dirty="0"/>
          </a:p>
          <a:p>
            <a:pPr marL="0" indent="0">
              <a:buFont typeface="Arial" panose="020B0604020202020204" pitchFamily="34" charset="0"/>
              <a:buNone/>
            </a:pPr>
            <a:endParaRPr lang="en-US" sz="1600" dirty="0"/>
          </a:p>
        </p:txBody>
      </p:sp>
      <p:sp>
        <p:nvSpPr>
          <p:cNvPr id="3" name="Content Placeholder 2">
            <a:extLst>
              <a:ext uri="{FF2B5EF4-FFF2-40B4-BE49-F238E27FC236}">
                <a16:creationId xmlns:a16="http://schemas.microsoft.com/office/drawing/2014/main" id="{149E3D73-F100-9867-4984-ABE4C17D21FD}"/>
              </a:ext>
            </a:extLst>
          </p:cNvPr>
          <p:cNvSpPr>
            <a:spLocks noGrp="1"/>
          </p:cNvSpPr>
          <p:nvPr>
            <p:ph idx="1"/>
          </p:nvPr>
        </p:nvSpPr>
        <p:spPr>
          <a:xfrm>
            <a:off x="342544" y="1180087"/>
            <a:ext cx="5105755" cy="5443653"/>
          </a:xfrm>
        </p:spPr>
        <p:txBody>
          <a:bodyPr>
            <a:normAutofit/>
          </a:bodyPr>
          <a:lstStyle/>
          <a:p>
            <a:r>
              <a:rPr lang="en-US" sz="3200" dirty="0"/>
              <a:t>Equitable and reasonable</a:t>
            </a:r>
          </a:p>
          <a:p>
            <a:r>
              <a:rPr lang="en-US" sz="3200" dirty="0"/>
              <a:t>Water allocation</a:t>
            </a:r>
          </a:p>
          <a:p>
            <a:r>
              <a:rPr lang="en-US" sz="3200" dirty="0"/>
              <a:t>Right to water</a:t>
            </a:r>
          </a:p>
          <a:p>
            <a:r>
              <a:rPr lang="en-US" sz="3200" dirty="0"/>
              <a:t>Governance</a:t>
            </a:r>
          </a:p>
          <a:p>
            <a:r>
              <a:rPr lang="en-US" sz="3200" dirty="0"/>
              <a:t>Transboundary</a:t>
            </a:r>
          </a:p>
          <a:p>
            <a:r>
              <a:rPr lang="en-US" sz="3200" dirty="0"/>
              <a:t>Stakeholder participation</a:t>
            </a:r>
          </a:p>
          <a:p>
            <a:r>
              <a:rPr lang="en-US" sz="3200" dirty="0"/>
              <a:t>Joint fact-finding</a:t>
            </a:r>
          </a:p>
          <a:p>
            <a:r>
              <a:rPr lang="en-US" sz="3200" dirty="0"/>
              <a:t>Uncertainty</a:t>
            </a:r>
          </a:p>
          <a:p>
            <a:r>
              <a:rPr lang="en-US" sz="3200" dirty="0"/>
              <a:t>Fairness</a:t>
            </a:r>
          </a:p>
        </p:txBody>
      </p:sp>
      <p:sp>
        <p:nvSpPr>
          <p:cNvPr id="4" name="Content Placeholder 2">
            <a:extLst>
              <a:ext uri="{FF2B5EF4-FFF2-40B4-BE49-F238E27FC236}">
                <a16:creationId xmlns:a16="http://schemas.microsoft.com/office/drawing/2014/main" id="{61E02D8C-46F5-5C5C-9FAF-13ABD5653F4E}"/>
              </a:ext>
            </a:extLst>
          </p:cNvPr>
          <p:cNvSpPr txBox="1">
            <a:spLocks/>
          </p:cNvSpPr>
          <p:nvPr/>
        </p:nvSpPr>
        <p:spPr>
          <a:xfrm>
            <a:off x="6096000" y="1180086"/>
            <a:ext cx="5105755" cy="54436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Managing the commons</a:t>
            </a:r>
          </a:p>
          <a:p>
            <a:r>
              <a:rPr lang="en-US" sz="3200" dirty="0"/>
              <a:t>Adaptive processes</a:t>
            </a:r>
          </a:p>
          <a:p>
            <a:r>
              <a:rPr lang="en-US" sz="3200" dirty="0"/>
              <a:t>Fragmentation</a:t>
            </a:r>
          </a:p>
          <a:p>
            <a:r>
              <a:rPr lang="en-US" sz="3200" dirty="0"/>
              <a:t>Conflict resolution</a:t>
            </a:r>
          </a:p>
          <a:p>
            <a:r>
              <a:rPr lang="en-US" sz="3200" dirty="0"/>
              <a:t>Power Relations</a:t>
            </a:r>
          </a:p>
          <a:p>
            <a:r>
              <a:rPr lang="en-US" sz="3200" dirty="0"/>
              <a:t>Complexity</a:t>
            </a:r>
          </a:p>
          <a:p>
            <a:r>
              <a:rPr lang="en-US" sz="3200" dirty="0"/>
              <a:t>Values </a:t>
            </a:r>
          </a:p>
          <a:p>
            <a:r>
              <a:rPr lang="en-US" sz="3200" dirty="0"/>
              <a:t>Harm</a:t>
            </a:r>
          </a:p>
        </p:txBody>
      </p:sp>
    </p:spTree>
    <p:extLst>
      <p:ext uri="{BB962C8B-B14F-4D97-AF65-F5344CB8AC3E}">
        <p14:creationId xmlns:p14="http://schemas.microsoft.com/office/powerpoint/2010/main" val="369184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Example Entry – Equitable and Reasonable</a:t>
            </a:r>
          </a:p>
        </p:txBody>
      </p:sp>
      <p:sp>
        <p:nvSpPr>
          <p:cNvPr id="9" name="Content Placeholder 2">
            <a:extLst>
              <a:ext uri="{FF2B5EF4-FFF2-40B4-BE49-F238E27FC236}">
                <a16:creationId xmlns:a16="http://schemas.microsoft.com/office/drawing/2014/main" id="{A647EBB1-89D1-2204-AEB0-0117E18CFD06}"/>
              </a:ext>
            </a:extLst>
          </p:cNvPr>
          <p:cNvSpPr txBox="1">
            <a:spLocks/>
          </p:cNvSpPr>
          <p:nvPr/>
        </p:nvSpPr>
        <p:spPr>
          <a:xfrm>
            <a:off x="342544" y="1018257"/>
            <a:ext cx="11372640" cy="57673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a:p>
            <a:endParaRPr lang="en-US" sz="1600" i="1" dirty="0"/>
          </a:p>
          <a:p>
            <a:endParaRPr lang="en-US" sz="1600" dirty="0"/>
          </a:p>
          <a:p>
            <a:pPr marL="0" indent="0">
              <a:buFont typeface="Arial" panose="020B0604020202020204" pitchFamily="34" charset="0"/>
              <a:buNone/>
            </a:pPr>
            <a:endParaRPr lang="en-US" sz="4000" b="1" dirty="0"/>
          </a:p>
          <a:p>
            <a:pPr marL="0" indent="0">
              <a:buFont typeface="Arial" panose="020B0604020202020204" pitchFamily="34" charset="0"/>
              <a:buNone/>
            </a:pPr>
            <a:endParaRPr lang="en-US" sz="1600" dirty="0"/>
          </a:p>
          <a:p>
            <a:pPr marL="0" indent="0">
              <a:buFont typeface="Arial" panose="020B0604020202020204" pitchFamily="34" charset="0"/>
              <a:buNone/>
            </a:pPr>
            <a:endParaRPr lang="en-US" sz="1600" dirty="0"/>
          </a:p>
        </p:txBody>
      </p:sp>
      <p:sp>
        <p:nvSpPr>
          <p:cNvPr id="3" name="Content Placeholder 2">
            <a:extLst>
              <a:ext uri="{FF2B5EF4-FFF2-40B4-BE49-F238E27FC236}">
                <a16:creationId xmlns:a16="http://schemas.microsoft.com/office/drawing/2014/main" id="{149E3D73-F100-9867-4984-ABE4C17D21FD}"/>
              </a:ext>
            </a:extLst>
          </p:cNvPr>
          <p:cNvSpPr>
            <a:spLocks noGrp="1"/>
          </p:cNvSpPr>
          <p:nvPr>
            <p:ph idx="1"/>
          </p:nvPr>
        </p:nvSpPr>
        <p:spPr>
          <a:xfrm>
            <a:off x="200026" y="1018257"/>
            <a:ext cx="11782424" cy="5767315"/>
          </a:xfrm>
        </p:spPr>
        <p:txBody>
          <a:bodyPr>
            <a:normAutofit lnSpcReduction="10000"/>
          </a:bodyPr>
          <a:lstStyle/>
          <a:p>
            <a:pPr marL="0" indent="0">
              <a:buNone/>
            </a:pPr>
            <a:r>
              <a:rPr lang="en-US" sz="2400" dirty="0"/>
              <a:t>The term ‘equitable and reasonable’ is used in the handbook primarily to refer to a legal principle found in Article 5 of the UN Watercourses Convention. In the context of international water diplomacy, this principle can be used to guide allocation and appropriation mechanisms, as well as to ensure an adherence to baseline human rights. It also structures the process by which parties evaluate the status of water sharing agreements. </a:t>
            </a:r>
          </a:p>
          <a:p>
            <a:pPr marL="0" indent="0">
              <a:buNone/>
            </a:pPr>
            <a:endParaRPr lang="en-US" sz="1200" dirty="0"/>
          </a:p>
          <a:p>
            <a:pPr marL="0" indent="0">
              <a:buNone/>
            </a:pPr>
            <a:r>
              <a:rPr lang="en-US" sz="2400" dirty="0"/>
              <a:t>Although it is used in the Convention, the term ‘equitable and reasonable’ is vaguely defined and open to interpretation. In Chapter 39, Campbell-Ferrari and Wilson elaborate on this ambiguity and its implications in the UN Watercourses Convention. Evaluations of whether agreements are ‘equitable and reasonable’ are decided on context and can be different on case-to-case basis. For water negotiations to be effective, parties must come to an understanding of what is deemed ‘reasonable’ and ‘equitable’ in a given context. Examples of challenges surrounding the lack of clear definition of ‘equitable and reasonable’ and the use of the phrase can be found in chapters 25,47, and 49, which detail specific cases for the </a:t>
            </a:r>
            <a:r>
              <a:rPr lang="en-US" sz="2400" dirty="0" err="1"/>
              <a:t>Silala</a:t>
            </a:r>
            <a:r>
              <a:rPr lang="en-US" sz="2400" dirty="0"/>
              <a:t> River, the Helmand River, and the Sava River, respectively (</a:t>
            </a:r>
            <a:r>
              <a:rPr lang="en-US" sz="2400" dirty="0" err="1"/>
              <a:t>Spijkers</a:t>
            </a:r>
            <a:r>
              <a:rPr lang="en-US" sz="2400" dirty="0"/>
              <a:t>; </a:t>
            </a:r>
            <a:r>
              <a:rPr lang="en-US" sz="2400" dirty="0" err="1"/>
              <a:t>Faizee</a:t>
            </a:r>
            <a:r>
              <a:rPr lang="en-US" sz="2400" dirty="0"/>
              <a:t>; </a:t>
            </a:r>
            <a:r>
              <a:rPr lang="en-US" sz="2400" dirty="0" err="1"/>
              <a:t>Komatina</a:t>
            </a:r>
            <a:r>
              <a:rPr lang="en-US" sz="2400" dirty="0"/>
              <a:t>).</a:t>
            </a:r>
          </a:p>
          <a:p>
            <a:pPr marL="0" indent="0">
              <a:buNone/>
            </a:pPr>
            <a:endParaRPr lang="en-US" sz="1200" dirty="0"/>
          </a:p>
          <a:p>
            <a:pPr marL="0" indent="0">
              <a:buNone/>
            </a:pPr>
            <a:r>
              <a:rPr lang="en-US" sz="2400" dirty="0"/>
              <a:t>In addition to the legal definition, the terms ‘reasonable’ and ‘equitable’ are used in their generic sense throughout the Handbook, without explicit to reference to Article 5. </a:t>
            </a:r>
          </a:p>
        </p:txBody>
      </p:sp>
    </p:spTree>
    <p:extLst>
      <p:ext uri="{BB962C8B-B14F-4D97-AF65-F5344CB8AC3E}">
        <p14:creationId xmlns:p14="http://schemas.microsoft.com/office/powerpoint/2010/main" val="611538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Glossary - Some Questions to Consider </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846807"/>
            <a:ext cx="11372640" cy="5767315"/>
          </a:xfrm>
        </p:spPr>
        <p:txBody>
          <a:bodyPr>
            <a:normAutofit fontScale="92500"/>
          </a:bodyPr>
          <a:lstStyle/>
          <a:p>
            <a:pPr marL="0" indent="0">
              <a:buNone/>
            </a:pPr>
            <a:endParaRPr lang="en-US" sz="1100" dirty="0"/>
          </a:p>
          <a:p>
            <a:r>
              <a:rPr lang="en-US" sz="3200" dirty="0"/>
              <a:t>What terms would you like to see / not see in the glossary?</a:t>
            </a:r>
          </a:p>
          <a:p>
            <a:endParaRPr lang="en-US" sz="1150" dirty="0"/>
          </a:p>
          <a:p>
            <a:r>
              <a:rPr lang="en-US" sz="3200" dirty="0"/>
              <a:t>How should bigger terms like ‘water diplomacy’ be included in the glossary, if at all?</a:t>
            </a:r>
          </a:p>
          <a:p>
            <a:endParaRPr lang="en-US" sz="1150" dirty="0"/>
          </a:p>
          <a:p>
            <a:r>
              <a:rPr lang="en-US" sz="3200" dirty="0"/>
              <a:t>What format would you like to see glossary entries in?</a:t>
            </a:r>
          </a:p>
          <a:p>
            <a:endParaRPr lang="en-US" sz="1000" dirty="0"/>
          </a:p>
          <a:p>
            <a:pPr lvl="1"/>
            <a:r>
              <a:rPr lang="en-US" sz="3200" dirty="0"/>
              <a:t>Paragraph form with overview of the uses (like previous example)</a:t>
            </a:r>
          </a:p>
          <a:p>
            <a:pPr lvl="1"/>
            <a:endParaRPr lang="en-US" sz="1000" dirty="0"/>
          </a:p>
          <a:p>
            <a:pPr lvl="1"/>
            <a:r>
              <a:rPr lang="en-US" sz="3200" dirty="0"/>
              <a:t>Paragraph with each chapter’s use explicitly shown (i.e.,: chapter 1 defines ‘equitable and reasonable’ as…, chapter 5 defines ‘equitable and reasonable’ as…</a:t>
            </a:r>
          </a:p>
          <a:p>
            <a:pPr marL="457200" lvl="1" indent="0">
              <a:buNone/>
            </a:pPr>
            <a:endParaRPr lang="en-US" sz="1000" dirty="0"/>
          </a:p>
          <a:p>
            <a:pPr lvl="1"/>
            <a:r>
              <a:rPr lang="en-US" sz="3200" dirty="0"/>
              <a:t>Other?</a:t>
            </a:r>
          </a:p>
          <a:p>
            <a:endParaRPr lang="en-US" dirty="0"/>
          </a:p>
        </p:txBody>
      </p:sp>
    </p:spTree>
    <p:extLst>
      <p:ext uri="{BB962C8B-B14F-4D97-AF65-F5344CB8AC3E}">
        <p14:creationId xmlns:p14="http://schemas.microsoft.com/office/powerpoint/2010/main" val="2311566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Remaining Schedule</a:t>
            </a:r>
          </a:p>
        </p:txBody>
      </p:sp>
      <p:sp>
        <p:nvSpPr>
          <p:cNvPr id="9" name="Content Placeholder 2">
            <a:extLst>
              <a:ext uri="{FF2B5EF4-FFF2-40B4-BE49-F238E27FC236}">
                <a16:creationId xmlns:a16="http://schemas.microsoft.com/office/drawing/2014/main" id="{A647EBB1-89D1-2204-AEB0-0117E18CFD06}"/>
              </a:ext>
            </a:extLst>
          </p:cNvPr>
          <p:cNvSpPr txBox="1">
            <a:spLocks/>
          </p:cNvSpPr>
          <p:nvPr/>
        </p:nvSpPr>
        <p:spPr>
          <a:xfrm>
            <a:off x="342544" y="1018257"/>
            <a:ext cx="11372640" cy="57673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a:p>
            <a:endParaRPr lang="en-US" sz="1600" i="1" dirty="0"/>
          </a:p>
          <a:p>
            <a:endParaRPr lang="en-US" sz="1600" dirty="0"/>
          </a:p>
          <a:p>
            <a:pPr marL="0" indent="0">
              <a:buFont typeface="Arial" panose="020B0604020202020204" pitchFamily="34" charset="0"/>
              <a:buNone/>
            </a:pPr>
            <a:endParaRPr lang="en-US" sz="4000" b="1" dirty="0"/>
          </a:p>
          <a:p>
            <a:pPr marL="0" indent="0">
              <a:buFont typeface="Arial" panose="020B0604020202020204" pitchFamily="34" charset="0"/>
              <a:buNone/>
            </a:pPr>
            <a:endParaRPr lang="en-US" sz="1600" dirty="0"/>
          </a:p>
          <a:p>
            <a:pPr marL="0" indent="0">
              <a:buFont typeface="Arial" panose="020B0604020202020204" pitchFamily="34" charset="0"/>
              <a:buNone/>
            </a:pPr>
            <a:endParaRPr lang="en-US" sz="1600" dirty="0"/>
          </a:p>
        </p:txBody>
      </p:sp>
      <p:sp>
        <p:nvSpPr>
          <p:cNvPr id="4" name="Content Placeholder 2">
            <a:extLst>
              <a:ext uri="{FF2B5EF4-FFF2-40B4-BE49-F238E27FC236}">
                <a16:creationId xmlns:a16="http://schemas.microsoft.com/office/drawing/2014/main" id="{E549FE36-9127-3412-D53C-FE0196D11F48}"/>
              </a:ext>
            </a:extLst>
          </p:cNvPr>
          <p:cNvSpPr>
            <a:spLocks noGrp="1"/>
          </p:cNvSpPr>
          <p:nvPr>
            <p:ph idx="1"/>
          </p:nvPr>
        </p:nvSpPr>
        <p:spPr>
          <a:xfrm>
            <a:off x="342544" y="846807"/>
            <a:ext cx="11372640" cy="5767315"/>
          </a:xfrm>
        </p:spPr>
        <p:txBody>
          <a:bodyPr>
            <a:normAutofit/>
          </a:bodyPr>
          <a:lstStyle/>
          <a:p>
            <a:pPr marL="0" indent="0">
              <a:buNone/>
            </a:pPr>
            <a:endParaRPr lang="en-US" sz="1100" dirty="0"/>
          </a:p>
          <a:p>
            <a:r>
              <a:rPr lang="en-US" sz="3200" dirty="0"/>
              <a:t>Breakout Rooms for Atlas and Glossary Discussion</a:t>
            </a:r>
            <a:endParaRPr lang="en-US" sz="1000" dirty="0"/>
          </a:p>
          <a:p>
            <a:pPr lvl="1"/>
            <a:r>
              <a:rPr lang="en-US" sz="3200" dirty="0"/>
              <a:t>Screen will display atlas questions for first half of discussion</a:t>
            </a:r>
          </a:p>
          <a:p>
            <a:pPr lvl="1"/>
            <a:r>
              <a:rPr lang="en-US" sz="3200" dirty="0"/>
              <a:t>Screen will display glossary questions for second half</a:t>
            </a:r>
          </a:p>
          <a:p>
            <a:pPr marL="457200" lvl="1" indent="0">
              <a:buNone/>
            </a:pPr>
            <a:endParaRPr lang="en-US" sz="2800" dirty="0"/>
          </a:p>
          <a:p>
            <a:r>
              <a:rPr lang="en-US" sz="3200" dirty="0"/>
              <a:t>Closing Discussion</a:t>
            </a:r>
          </a:p>
          <a:p>
            <a:endParaRPr lang="en-US" sz="3200" dirty="0"/>
          </a:p>
          <a:p>
            <a:r>
              <a:rPr lang="en-US" sz="3200" dirty="0"/>
              <a:t>Follow-up: There will be a survey emailed around where you can provide more detailed feedback on the Atlas and Glossary. </a:t>
            </a:r>
          </a:p>
          <a:p>
            <a:endParaRPr lang="en-US" sz="3200" dirty="0"/>
          </a:p>
          <a:p>
            <a:r>
              <a:rPr lang="en-US" sz="3200" dirty="0"/>
              <a:t>World Water Week – Email us to let us know if you’d like to meet.</a:t>
            </a:r>
          </a:p>
          <a:p>
            <a:endParaRPr lang="en-US" sz="3200" dirty="0"/>
          </a:p>
          <a:p>
            <a:endParaRPr lang="en-US" sz="3200" dirty="0"/>
          </a:p>
          <a:p>
            <a:endParaRPr lang="en-US" dirty="0"/>
          </a:p>
        </p:txBody>
      </p:sp>
    </p:spTree>
    <p:extLst>
      <p:ext uri="{BB962C8B-B14F-4D97-AF65-F5344CB8AC3E}">
        <p14:creationId xmlns:p14="http://schemas.microsoft.com/office/powerpoint/2010/main" val="377394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Our Vision for the Handbook</a:t>
            </a:r>
          </a:p>
        </p:txBody>
      </p:sp>
      <p:sp>
        <p:nvSpPr>
          <p:cNvPr id="11" name="Content Placeholder 2">
            <a:extLst>
              <a:ext uri="{FF2B5EF4-FFF2-40B4-BE49-F238E27FC236}">
                <a16:creationId xmlns:a16="http://schemas.microsoft.com/office/drawing/2014/main" id="{7E33A610-6DB9-4564-B19F-EFEB57D00E5B}"/>
              </a:ext>
            </a:extLst>
          </p:cNvPr>
          <p:cNvSpPr>
            <a:spLocks noGrp="1"/>
          </p:cNvSpPr>
          <p:nvPr>
            <p:ph idx="1"/>
          </p:nvPr>
        </p:nvSpPr>
        <p:spPr>
          <a:xfrm>
            <a:off x="306224" y="1013771"/>
            <a:ext cx="11579552" cy="5767315"/>
          </a:xfrm>
        </p:spPr>
        <p:txBody>
          <a:bodyPr>
            <a:normAutofit/>
          </a:bodyPr>
          <a:lstStyle/>
          <a:p>
            <a:pPr marL="0" indent="0" algn="ctr">
              <a:buNone/>
            </a:pPr>
            <a:endParaRPr lang="en-US" sz="3600" dirty="0">
              <a:effectLst/>
            </a:endParaRPr>
          </a:p>
          <a:p>
            <a:pPr marL="0" indent="0" algn="ctr">
              <a:buNone/>
            </a:pPr>
            <a:endParaRPr lang="en-US" sz="3600" dirty="0"/>
          </a:p>
          <a:p>
            <a:pPr marL="0" indent="0" algn="ctr">
              <a:buNone/>
            </a:pPr>
            <a:endParaRPr lang="en-US" sz="3600" dirty="0">
              <a:effectLst/>
            </a:endParaRPr>
          </a:p>
          <a:p>
            <a:pPr marL="0" indent="0" algn="ctr">
              <a:buNone/>
            </a:pPr>
            <a:r>
              <a:rPr lang="en-US" sz="3600" dirty="0">
                <a:effectLst/>
              </a:rPr>
              <a:t>Create an </a:t>
            </a:r>
            <a:r>
              <a:rPr lang="en-US" sz="3600" b="1" dirty="0">
                <a:effectLst/>
              </a:rPr>
              <a:t>accessible reference</a:t>
            </a:r>
            <a:r>
              <a:rPr lang="en-US" sz="3600" dirty="0">
                <a:effectLst/>
              </a:rPr>
              <a:t> for those seeking negotiated resolutions to water conflicts and dialogue opportunities at the transnational, subnational, and community scale.</a:t>
            </a:r>
          </a:p>
        </p:txBody>
      </p:sp>
    </p:spTree>
    <p:extLst>
      <p:ext uri="{BB962C8B-B14F-4D97-AF65-F5344CB8AC3E}">
        <p14:creationId xmlns:p14="http://schemas.microsoft.com/office/powerpoint/2010/main" val="351211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Meeting Agenda</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1090685"/>
            <a:ext cx="11331012" cy="5767315"/>
          </a:xfrm>
        </p:spPr>
        <p:txBody>
          <a:bodyPr>
            <a:normAutofit/>
          </a:bodyPr>
          <a:lstStyle/>
          <a:p>
            <a:r>
              <a:rPr lang="en-US" sz="4000" dirty="0"/>
              <a:t>Administrative updates </a:t>
            </a:r>
          </a:p>
          <a:p>
            <a:pPr lvl="1"/>
            <a:r>
              <a:rPr lang="en-US" sz="3600" dirty="0"/>
              <a:t>Open access</a:t>
            </a:r>
          </a:p>
          <a:p>
            <a:pPr lvl="1"/>
            <a:r>
              <a:rPr lang="en-US" sz="3600" dirty="0"/>
              <a:t>Peer review</a:t>
            </a:r>
          </a:p>
          <a:p>
            <a:pPr marL="0" indent="0">
              <a:buNone/>
            </a:pPr>
            <a:endParaRPr lang="en-US" sz="1600" dirty="0"/>
          </a:p>
          <a:p>
            <a:r>
              <a:rPr lang="en-US" sz="4000" dirty="0"/>
              <a:t>Overview of Atlas and Glossary Projects</a:t>
            </a:r>
          </a:p>
          <a:p>
            <a:endParaRPr lang="en-US" sz="1600" dirty="0"/>
          </a:p>
          <a:p>
            <a:r>
              <a:rPr lang="en-US" sz="4000" dirty="0"/>
              <a:t>Breakout rooms for networking and discussion</a:t>
            </a:r>
          </a:p>
          <a:p>
            <a:endParaRPr lang="en-US" sz="1600" dirty="0"/>
          </a:p>
          <a:p>
            <a:r>
              <a:rPr lang="en-US" sz="4000" dirty="0"/>
              <a:t>Closing discussion / feedback</a:t>
            </a:r>
          </a:p>
          <a:p>
            <a:endParaRPr lang="en-US" sz="1600" dirty="0"/>
          </a:p>
        </p:txBody>
      </p:sp>
    </p:spTree>
    <p:extLst>
      <p:ext uri="{BB962C8B-B14F-4D97-AF65-F5344CB8AC3E}">
        <p14:creationId xmlns:p14="http://schemas.microsoft.com/office/powerpoint/2010/main" val="187125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Open Access</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1090685"/>
            <a:ext cx="11331012" cy="5767315"/>
          </a:xfrm>
        </p:spPr>
        <p:txBody>
          <a:bodyPr>
            <a:normAutofit/>
          </a:bodyPr>
          <a:lstStyle/>
          <a:p>
            <a:r>
              <a:rPr lang="en-US" sz="4000" dirty="0"/>
              <a:t>We have a commitment to make the book open access under Routledge’s “gold” open access model</a:t>
            </a:r>
          </a:p>
          <a:p>
            <a:endParaRPr lang="en-US" sz="1600" dirty="0"/>
          </a:p>
          <a:p>
            <a:r>
              <a:rPr lang="en-US" sz="4000" dirty="0"/>
              <a:t>This means: </a:t>
            </a:r>
          </a:p>
          <a:p>
            <a:pPr lvl="1"/>
            <a:r>
              <a:rPr lang="en-US" sz="4000" dirty="0"/>
              <a:t>the book will be freely available online</a:t>
            </a:r>
          </a:p>
          <a:p>
            <a:pPr lvl="1"/>
            <a:r>
              <a:rPr lang="en-US" sz="4000" dirty="0"/>
              <a:t>you will </a:t>
            </a:r>
            <a:r>
              <a:rPr lang="en-US" sz="4000" b="1" dirty="0"/>
              <a:t>retain the copyright</a:t>
            </a:r>
            <a:r>
              <a:rPr lang="en-US" sz="4000" dirty="0"/>
              <a:t> to your work</a:t>
            </a:r>
          </a:p>
          <a:p>
            <a:pPr lvl="1"/>
            <a:r>
              <a:rPr lang="en-US" sz="4000" dirty="0"/>
              <a:t>the previous agreements you signed will be voided</a:t>
            </a:r>
          </a:p>
          <a:p>
            <a:pPr marL="0" indent="0">
              <a:buNone/>
            </a:pPr>
            <a:endParaRPr lang="en-US" sz="1600" dirty="0"/>
          </a:p>
          <a:p>
            <a:r>
              <a:rPr lang="en-US" sz="4000" dirty="0"/>
              <a:t>The details still need to be worked out, but the commitment is in place. </a:t>
            </a:r>
          </a:p>
          <a:p>
            <a:endParaRPr lang="en-US" sz="1600" dirty="0"/>
          </a:p>
        </p:txBody>
      </p:sp>
    </p:spTree>
    <p:extLst>
      <p:ext uri="{BB962C8B-B14F-4D97-AF65-F5344CB8AC3E}">
        <p14:creationId xmlns:p14="http://schemas.microsoft.com/office/powerpoint/2010/main" val="55328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Peer Review</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1090685"/>
            <a:ext cx="11331012" cy="5767315"/>
          </a:xfrm>
        </p:spPr>
        <p:txBody>
          <a:bodyPr>
            <a:normAutofit/>
          </a:bodyPr>
          <a:lstStyle/>
          <a:p>
            <a:r>
              <a:rPr lang="en-US" sz="4000" dirty="0"/>
              <a:t>Many chapter drafts are still in progress, so peer review is behind schedule.</a:t>
            </a:r>
          </a:p>
          <a:p>
            <a:endParaRPr lang="en-US" sz="1200" dirty="0"/>
          </a:p>
          <a:p>
            <a:r>
              <a:rPr lang="en-US" sz="4000" dirty="0"/>
              <a:t>The peer review process is ongoing as chapters arrive and pass an initial editorial review. </a:t>
            </a:r>
            <a:endParaRPr lang="en-US" sz="1400" dirty="0"/>
          </a:p>
          <a:p>
            <a:endParaRPr lang="en-US" sz="1400" dirty="0"/>
          </a:p>
          <a:p>
            <a:r>
              <a:rPr lang="en-US" sz="4000" dirty="0"/>
              <a:t>Based on responses regarding availability from reviewers, feedback may not be available until mid to late September for chapters already under review. </a:t>
            </a:r>
          </a:p>
          <a:p>
            <a:endParaRPr lang="en-US" sz="1600" dirty="0"/>
          </a:p>
        </p:txBody>
      </p:sp>
    </p:spTree>
    <p:extLst>
      <p:ext uri="{BB962C8B-B14F-4D97-AF65-F5344CB8AC3E}">
        <p14:creationId xmlns:p14="http://schemas.microsoft.com/office/powerpoint/2010/main" val="70428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0"/>
            <a:ext cx="12192000" cy="880946"/>
          </a:xfrm>
          <a:solidFill>
            <a:schemeClr val="bg2">
              <a:lumMod val="90000"/>
            </a:schemeClr>
          </a:solidFill>
        </p:spPr>
        <p:txBody>
          <a:bodyPr/>
          <a:lstStyle/>
          <a:p>
            <a:r>
              <a:rPr lang="en-US" b="1" dirty="0"/>
              <a:t>	</a:t>
            </a:r>
          </a:p>
        </p:txBody>
      </p:sp>
      <p:pic>
        <p:nvPicPr>
          <p:cNvPr id="4" name="Picture 3" descr="Graphical user interface, application, Teams&#10;&#10;Description automatically generated">
            <a:extLst>
              <a:ext uri="{FF2B5EF4-FFF2-40B4-BE49-F238E27FC236}">
                <a16:creationId xmlns:a16="http://schemas.microsoft.com/office/drawing/2014/main" id="{3EDF4957-7F31-4BC4-B91E-F7440927975D}"/>
              </a:ext>
            </a:extLst>
          </p:cNvPr>
          <p:cNvPicPr>
            <a:picLocks noChangeAspect="1"/>
          </p:cNvPicPr>
          <p:nvPr/>
        </p:nvPicPr>
        <p:blipFill rotWithShape="1">
          <a:blip r:embed="rId2">
            <a:extLst>
              <a:ext uri="{28A0092B-C50C-407E-A947-70E740481C1C}">
                <a14:useLocalDpi xmlns:a14="http://schemas.microsoft.com/office/drawing/2010/main" val="0"/>
              </a:ext>
            </a:extLst>
          </a:blip>
          <a:srcRect l="3808" t="65928" r="2414"/>
          <a:stretch/>
        </p:blipFill>
        <p:spPr>
          <a:xfrm>
            <a:off x="1233296" y="3753740"/>
            <a:ext cx="10584873" cy="490045"/>
          </a:xfrm>
          <a:prstGeom prst="rect">
            <a:avLst/>
          </a:prstGeom>
        </p:spPr>
      </p:pic>
      <p:sp>
        <p:nvSpPr>
          <p:cNvPr id="5" name="Arrow: Down 4">
            <a:extLst>
              <a:ext uri="{FF2B5EF4-FFF2-40B4-BE49-F238E27FC236}">
                <a16:creationId xmlns:a16="http://schemas.microsoft.com/office/drawing/2014/main" id="{27C872DD-DC00-4CC0-8937-1DD07D1AECFC}"/>
              </a:ext>
            </a:extLst>
          </p:cNvPr>
          <p:cNvSpPr/>
          <p:nvPr/>
        </p:nvSpPr>
        <p:spPr>
          <a:xfrm rot="16200000">
            <a:off x="698941" y="3773302"/>
            <a:ext cx="223354" cy="450923"/>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974189E-64E3-4869-B229-F040A729D455}"/>
              </a:ext>
            </a:extLst>
          </p:cNvPr>
          <p:cNvSpPr txBox="1"/>
          <p:nvPr/>
        </p:nvSpPr>
        <p:spPr>
          <a:xfrm>
            <a:off x="2172459" y="4951411"/>
            <a:ext cx="8070434" cy="584775"/>
          </a:xfrm>
          <a:prstGeom prst="rect">
            <a:avLst/>
          </a:prstGeom>
          <a:noFill/>
        </p:spPr>
        <p:txBody>
          <a:bodyPr wrap="square">
            <a:spAutoFit/>
          </a:bodyPr>
          <a:lstStyle/>
          <a:p>
            <a:pPr lvl="1"/>
            <a:r>
              <a:rPr lang="en-US" sz="3200" dirty="0"/>
              <a:t>…or ask a question using the chat feature.</a:t>
            </a:r>
          </a:p>
        </p:txBody>
      </p:sp>
      <p:sp>
        <p:nvSpPr>
          <p:cNvPr id="9" name="TextBox 8">
            <a:extLst>
              <a:ext uri="{FF2B5EF4-FFF2-40B4-BE49-F238E27FC236}">
                <a16:creationId xmlns:a16="http://schemas.microsoft.com/office/drawing/2014/main" id="{1F716883-0CDD-44BC-AFFD-551B47877990}"/>
              </a:ext>
            </a:extLst>
          </p:cNvPr>
          <p:cNvSpPr txBox="1"/>
          <p:nvPr/>
        </p:nvSpPr>
        <p:spPr>
          <a:xfrm>
            <a:off x="3047288" y="1180824"/>
            <a:ext cx="6097424" cy="769441"/>
          </a:xfrm>
          <a:prstGeom prst="rect">
            <a:avLst/>
          </a:prstGeom>
          <a:noFill/>
        </p:spPr>
        <p:txBody>
          <a:bodyPr wrap="square">
            <a:spAutoFit/>
          </a:bodyPr>
          <a:lstStyle/>
          <a:p>
            <a:pPr algn="ctr"/>
            <a:r>
              <a:rPr lang="en-US" sz="4400" b="1" dirty="0"/>
              <a:t>Questions?</a:t>
            </a:r>
            <a:endParaRPr lang="en-US" sz="4400" dirty="0"/>
          </a:p>
        </p:txBody>
      </p:sp>
      <p:sp>
        <p:nvSpPr>
          <p:cNvPr id="10" name="Arrow: Down 9">
            <a:extLst>
              <a:ext uri="{FF2B5EF4-FFF2-40B4-BE49-F238E27FC236}">
                <a16:creationId xmlns:a16="http://schemas.microsoft.com/office/drawing/2014/main" id="{76DCD3F0-FC7C-4393-B290-AB2D9392D183}"/>
              </a:ext>
            </a:extLst>
          </p:cNvPr>
          <p:cNvSpPr/>
          <p:nvPr/>
        </p:nvSpPr>
        <p:spPr>
          <a:xfrm rot="10800000">
            <a:off x="6096000" y="4372136"/>
            <a:ext cx="223354" cy="450923"/>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71B8CCA-F29D-410E-9BAC-C267872A78CB}"/>
              </a:ext>
            </a:extLst>
          </p:cNvPr>
          <p:cNvSpPr txBox="1"/>
          <p:nvPr/>
        </p:nvSpPr>
        <p:spPr>
          <a:xfrm>
            <a:off x="-81541" y="2970914"/>
            <a:ext cx="5882712" cy="584775"/>
          </a:xfrm>
          <a:prstGeom prst="rect">
            <a:avLst/>
          </a:prstGeom>
          <a:noFill/>
        </p:spPr>
        <p:txBody>
          <a:bodyPr wrap="square">
            <a:spAutoFit/>
          </a:bodyPr>
          <a:lstStyle/>
          <a:p>
            <a:pPr lvl="1"/>
            <a:r>
              <a:rPr lang="en-US" sz="3200" dirty="0"/>
              <a:t>Unmute to speak… </a:t>
            </a:r>
          </a:p>
        </p:txBody>
      </p:sp>
    </p:spTree>
    <p:extLst>
      <p:ext uri="{BB962C8B-B14F-4D97-AF65-F5344CB8AC3E}">
        <p14:creationId xmlns:p14="http://schemas.microsoft.com/office/powerpoint/2010/main" val="281432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Atlas and Glossary Projects</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1018257"/>
            <a:ext cx="11372640" cy="5767315"/>
          </a:xfrm>
        </p:spPr>
        <p:txBody>
          <a:bodyPr>
            <a:normAutofit/>
          </a:bodyPr>
          <a:lstStyle/>
          <a:p>
            <a:pPr marL="0" indent="0">
              <a:buNone/>
            </a:pPr>
            <a:endParaRPr lang="en-US" sz="1200" dirty="0"/>
          </a:p>
          <a:p>
            <a:r>
              <a:rPr lang="en-US" sz="3200" dirty="0"/>
              <a:t>Two initiatives based on ideas raised in prior community meetings.</a:t>
            </a:r>
          </a:p>
          <a:p>
            <a:endParaRPr lang="en-US" sz="1050" dirty="0"/>
          </a:p>
          <a:p>
            <a:r>
              <a:rPr lang="en-US" sz="3200" dirty="0"/>
              <a:t>Atlas – a new initiative based on recommendations at the last meeting. Needs basic input on goals, format, etc.</a:t>
            </a:r>
          </a:p>
          <a:p>
            <a:pPr marL="0" indent="0">
              <a:buNone/>
            </a:pPr>
            <a:endParaRPr lang="en-US" sz="1050" dirty="0"/>
          </a:p>
          <a:p>
            <a:r>
              <a:rPr lang="en-US" sz="3200" dirty="0"/>
              <a:t>Glossary – an ongoing initiative. Needs feedback on candidate words, format, etc.</a:t>
            </a:r>
          </a:p>
          <a:p>
            <a:pPr marL="0" indent="0">
              <a:buNone/>
            </a:pPr>
            <a:endParaRPr lang="en-US" sz="1050" b="1" dirty="0"/>
          </a:p>
          <a:p>
            <a:r>
              <a:rPr lang="en-US" sz="3200" b="1" dirty="0"/>
              <a:t>We’d like to get your feedback on how to make these additions to the handbook as useful as possible given the time and space we have. </a:t>
            </a:r>
            <a:endParaRPr lang="en-US" sz="1200" dirty="0"/>
          </a:p>
          <a:p>
            <a:pPr marL="0" indent="0">
              <a:buNone/>
            </a:pPr>
            <a:endParaRPr lang="en-US" sz="1600" dirty="0"/>
          </a:p>
        </p:txBody>
      </p:sp>
    </p:spTree>
    <p:extLst>
      <p:ext uri="{BB962C8B-B14F-4D97-AF65-F5344CB8AC3E}">
        <p14:creationId xmlns:p14="http://schemas.microsoft.com/office/powerpoint/2010/main" val="956663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Why add an atlas? We’ve heard a few ideas…</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342544" y="846807"/>
            <a:ext cx="11372640" cy="5767315"/>
          </a:xfrm>
        </p:spPr>
        <p:txBody>
          <a:bodyPr>
            <a:normAutofit fontScale="92500" lnSpcReduction="10000"/>
          </a:bodyPr>
          <a:lstStyle/>
          <a:p>
            <a:pPr marL="0" indent="0">
              <a:buNone/>
            </a:pPr>
            <a:endParaRPr lang="en-US" sz="1100" dirty="0"/>
          </a:p>
          <a:p>
            <a:r>
              <a:rPr lang="en-US" sz="3200" b="1" dirty="0"/>
              <a:t>To save space.</a:t>
            </a:r>
            <a:r>
              <a:rPr lang="en-US" sz="3200" dirty="0"/>
              <a:t> Many of our chapters are short. It would be nice to reference background material on an entity or conflict (e.g., the </a:t>
            </a:r>
            <a:r>
              <a:rPr lang="en-US" sz="3200" dirty="0" err="1"/>
              <a:t>Silala</a:t>
            </a:r>
            <a:r>
              <a:rPr lang="en-US" sz="3200" dirty="0"/>
              <a:t>) that is mentioned several times throughout the book but is not featured in a case study. </a:t>
            </a:r>
          </a:p>
          <a:p>
            <a:endParaRPr lang="en-US" sz="1050" dirty="0"/>
          </a:p>
          <a:p>
            <a:r>
              <a:rPr lang="en-US" sz="3200" b="1" dirty="0"/>
              <a:t>To provide a common place for maps. </a:t>
            </a:r>
            <a:r>
              <a:rPr lang="en-US" sz="3200" dirty="0"/>
              <a:t>Maps used in figures throughout the book may conflict with each other re: boundaries. Providing a common reference – potentially highlighting these conflicting boundaries – could be clarifying for the reader. </a:t>
            </a:r>
          </a:p>
          <a:p>
            <a:endParaRPr lang="en-US" sz="1050" dirty="0"/>
          </a:p>
          <a:p>
            <a:r>
              <a:rPr lang="en-US" sz="3200" b="1" dirty="0"/>
              <a:t>Provide a standalone visualization of water conflict and cooperation across the globe. </a:t>
            </a:r>
            <a:r>
              <a:rPr lang="en-US" sz="3200" dirty="0"/>
              <a:t>Create a collection of maps that highlights major areas of cooperation and conflict, as well as regions with easily identifiable exacerbating issues (water quality, scarcity, flooding, etc.).</a:t>
            </a:r>
            <a:endParaRPr lang="en-US" sz="36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312843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5593-CFD8-400F-9D15-4BAC3F8845AB}"/>
              </a:ext>
            </a:extLst>
          </p:cNvPr>
          <p:cNvSpPr>
            <a:spLocks noGrp="1"/>
          </p:cNvSpPr>
          <p:nvPr>
            <p:ph type="title"/>
          </p:nvPr>
        </p:nvSpPr>
        <p:spPr>
          <a:xfrm>
            <a:off x="0" y="1"/>
            <a:ext cx="12192000" cy="880946"/>
          </a:xfrm>
          <a:solidFill>
            <a:schemeClr val="bg2">
              <a:lumMod val="90000"/>
            </a:schemeClr>
          </a:solidFill>
        </p:spPr>
        <p:txBody>
          <a:bodyPr/>
          <a:lstStyle/>
          <a:p>
            <a:r>
              <a:rPr lang="en-US" b="1" dirty="0"/>
              <a:t> What’s feasible? What’s useful?</a:t>
            </a:r>
          </a:p>
        </p:txBody>
      </p:sp>
      <p:sp>
        <p:nvSpPr>
          <p:cNvPr id="3" name="Content Placeholder 2">
            <a:extLst>
              <a:ext uri="{FF2B5EF4-FFF2-40B4-BE49-F238E27FC236}">
                <a16:creationId xmlns:a16="http://schemas.microsoft.com/office/drawing/2014/main" id="{7BBF8A1F-F474-4293-A7E8-CEB4BD58BA05}"/>
              </a:ext>
            </a:extLst>
          </p:cNvPr>
          <p:cNvSpPr>
            <a:spLocks noGrp="1"/>
          </p:cNvSpPr>
          <p:nvPr>
            <p:ph idx="1"/>
          </p:nvPr>
        </p:nvSpPr>
        <p:spPr>
          <a:xfrm>
            <a:off x="266344" y="880947"/>
            <a:ext cx="11372640" cy="5767315"/>
          </a:xfrm>
        </p:spPr>
        <p:txBody>
          <a:bodyPr>
            <a:normAutofit/>
          </a:bodyPr>
          <a:lstStyle/>
          <a:p>
            <a:pPr marL="0" indent="0">
              <a:buNone/>
            </a:pPr>
            <a:endParaRPr lang="en-US" sz="1100" dirty="0"/>
          </a:p>
          <a:p>
            <a:r>
              <a:rPr lang="en-US" sz="3200" dirty="0"/>
              <a:t>We have </a:t>
            </a:r>
            <a:r>
              <a:rPr lang="en-US" sz="3200" b="1" dirty="0"/>
              <a:t>three</a:t>
            </a:r>
            <a:r>
              <a:rPr lang="en-US" sz="3200" dirty="0"/>
              <a:t> contributors who have expressed interest in working on the atlas. </a:t>
            </a:r>
          </a:p>
          <a:p>
            <a:endParaRPr lang="en-US" sz="1050" dirty="0"/>
          </a:p>
          <a:p>
            <a:r>
              <a:rPr lang="en-US" sz="3200" dirty="0"/>
              <a:t>We have </a:t>
            </a:r>
            <a:r>
              <a:rPr lang="en-US" sz="3200" b="1" dirty="0"/>
              <a:t>limited mapping and GIS resources </a:t>
            </a:r>
            <a:r>
              <a:rPr lang="en-US" sz="3200" dirty="0"/>
              <a:t>but could probably create a few high-quality maps. </a:t>
            </a:r>
          </a:p>
          <a:p>
            <a:endParaRPr lang="en-US" sz="1050" dirty="0"/>
          </a:p>
          <a:p>
            <a:r>
              <a:rPr lang="en-US" sz="3200" dirty="0"/>
              <a:t>We are starting this atlas quite late in the scope of the book.</a:t>
            </a:r>
          </a:p>
          <a:p>
            <a:pPr marL="0" indent="0">
              <a:buNone/>
            </a:pPr>
            <a:endParaRPr lang="en-US" sz="1050" dirty="0"/>
          </a:p>
          <a:p>
            <a:r>
              <a:rPr lang="en-US" sz="3200" b="1" dirty="0"/>
              <a:t>Based on these limitations, what is a feasible path forward for the atlas that will be useful to readers?</a:t>
            </a:r>
          </a:p>
        </p:txBody>
      </p:sp>
    </p:spTree>
    <p:extLst>
      <p:ext uri="{BB962C8B-B14F-4D97-AF65-F5344CB8AC3E}">
        <p14:creationId xmlns:p14="http://schemas.microsoft.com/office/powerpoint/2010/main" val="506038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54BD7E44F1404CAECA6C7CA7F2337A" ma:contentTypeVersion="13" ma:contentTypeDescription="Create a new document." ma:contentTypeScope="" ma:versionID="c18a01fcbe373f74a92cfa0c64c04df0">
  <xsd:schema xmlns:xsd="http://www.w3.org/2001/XMLSchema" xmlns:xs="http://www.w3.org/2001/XMLSchema" xmlns:p="http://schemas.microsoft.com/office/2006/metadata/properties" xmlns:ns1="http://schemas.microsoft.com/sharepoint/v3" xmlns:ns3="0a14847c-445e-4b2a-91db-99cdfc87a867" xmlns:ns4="d6fe13df-e796-4078-a1dd-e9f9323895a6" targetNamespace="http://schemas.microsoft.com/office/2006/metadata/properties" ma:root="true" ma:fieldsID="92220ee53941a6eeb6e4d53716d21c28" ns1:_="" ns3:_="" ns4:_="">
    <xsd:import namespace="http://schemas.microsoft.com/sharepoint/v3"/>
    <xsd:import namespace="0a14847c-445e-4b2a-91db-99cdfc87a867"/>
    <xsd:import namespace="d6fe13df-e796-4078-a1dd-e9f9323895a6"/>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14847c-445e-4b2a-91db-99cdfc87a86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fe13df-e796-4078-a1dd-e9f9323895a6"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75B685-8535-447A-B8B0-C18B5C5F2D8E}">
  <ds:schemaRefs>
    <ds:schemaRef ds:uri="http://schemas.microsoft.com/sharepoint/v3/contenttype/forms"/>
  </ds:schemaRefs>
</ds:datastoreItem>
</file>

<file path=customXml/itemProps2.xml><?xml version="1.0" encoding="utf-8"?>
<ds:datastoreItem xmlns:ds="http://schemas.openxmlformats.org/officeDocument/2006/customXml" ds:itemID="{0BE5CD44-9C37-4511-A287-2FE205C405BB}">
  <ds:schemaRefs>
    <ds:schemaRef ds:uri="http://purl.org/dc/dcmitype/"/>
    <ds:schemaRef ds:uri="http://purl.org/dc/terms/"/>
    <ds:schemaRef ds:uri="http://schemas.microsoft.com/office/2006/documentManagement/types"/>
    <ds:schemaRef ds:uri="http://schemas.openxmlformats.org/package/2006/metadata/core-properties"/>
    <ds:schemaRef ds:uri="http://schemas.microsoft.com/sharepoint/v3"/>
    <ds:schemaRef ds:uri="http://purl.org/dc/elements/1.1/"/>
    <ds:schemaRef ds:uri="http://schemas.microsoft.com/office/infopath/2007/PartnerControls"/>
    <ds:schemaRef ds:uri="d6fe13df-e796-4078-a1dd-e9f9323895a6"/>
    <ds:schemaRef ds:uri="0a14847c-445e-4b2a-91db-99cdfc87a867"/>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87005D5-6998-426A-98E9-6ACBA08DE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a14847c-445e-4b2a-91db-99cdfc87a867"/>
    <ds:schemaRef ds:uri="d6fe13df-e796-4078-a1dd-e9f932389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7597</TotalTime>
  <Words>1288</Words>
  <Application>Microsoft Office PowerPoint</Application>
  <PresentationFormat>Widescreen</PresentationFormat>
  <Paragraphs>169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The Routledge Water Diplomacy Handbook</vt:lpstr>
      <vt:lpstr>  Our Vision for the Handbook</vt:lpstr>
      <vt:lpstr> Meeting Agenda</vt:lpstr>
      <vt:lpstr> Open Access</vt:lpstr>
      <vt:lpstr> Peer Review</vt:lpstr>
      <vt:lpstr> </vt:lpstr>
      <vt:lpstr> Atlas and Glossary Projects</vt:lpstr>
      <vt:lpstr> Why add an atlas? We’ve heard a few ideas…</vt:lpstr>
      <vt:lpstr> What’s feasible? What’s useful?</vt:lpstr>
      <vt:lpstr> Atlas - Some Questions to Consider </vt:lpstr>
      <vt:lpstr>  Glossary</vt:lpstr>
      <vt:lpstr> Glossary – Term Selection Process</vt:lpstr>
      <vt:lpstr> Glossary – Sample List of Terms</vt:lpstr>
      <vt:lpstr> Example Entry – Equitable and Reasonable</vt:lpstr>
      <vt:lpstr> Glossary - Some Questions to Consider </vt:lpstr>
      <vt:lpstr> Remaining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Routledge Water Diplomacy Handbook</dc:title>
  <dc:creator>Kevin</dc:creator>
  <cp:lastModifiedBy>Smith, Kevin M.</cp:lastModifiedBy>
  <cp:revision>13</cp:revision>
  <cp:lastPrinted>2021-11-30T01:21:58Z</cp:lastPrinted>
  <dcterms:created xsi:type="dcterms:W3CDTF">2021-11-21T23:14:43Z</dcterms:created>
  <dcterms:modified xsi:type="dcterms:W3CDTF">2022-08-18T18:31:52Z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0x010100D754BD7E44F1404CAECA6C7CA7F2337A</vt:lpwstr>
  </property>
</Properties>
</file>