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9" r:id="rId3"/>
    <p:sldId id="267" r:id="rId4"/>
    <p:sldId id="258" r:id="rId5"/>
    <p:sldId id="306" r:id="rId6"/>
    <p:sldId id="273" r:id="rId7"/>
    <p:sldId id="307"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k/YOhsGsC/RkDU+f6Fnyt+l9Qc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72FBBCA-DC4F-4B9E-9140-59C87524C832}">
  <a:tblStyle styleId="{872FBBCA-DC4F-4B9E-9140-59C87524C83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25"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 Target="slides/slide4.xml"/><Relationship Id="rId2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3"/>
          <p:cNvSpPr>
            <a:spLocks noGrp="1"/>
          </p:cNvSpPr>
          <p:nvPr>
            <p:ph type="pic" idx="2"/>
          </p:nvPr>
        </p:nvSpPr>
        <p:spPr>
          <a:xfrm>
            <a:off x="5183188" y="987425"/>
            <a:ext cx="6172200" cy="4873625"/>
          </a:xfrm>
          <a:prstGeom prst="rect">
            <a:avLst/>
          </a:prstGeom>
          <a:noFill/>
          <a:ln>
            <a:noFill/>
          </a:ln>
        </p:spPr>
      </p:sp>
      <p:sp>
        <p:nvSpPr>
          <p:cNvPr id="64" name="Google Shape;64;p2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Google Shape;84;p1"/>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5" name="Google Shape;85;p1" descr="Textured blue background"/>
          <p:cNvPicPr preferRelativeResize="0"/>
          <p:nvPr/>
        </p:nvPicPr>
        <p:blipFill rotWithShape="1">
          <a:blip r:embed="rId3">
            <a:alphaModFix/>
          </a:blip>
          <a:srcRect t="9091" r="23010" b="-1"/>
          <a:stretch/>
        </p:blipFill>
        <p:spPr>
          <a:xfrm>
            <a:off x="3523488" y="10"/>
            <a:ext cx="8668512" cy="6857990"/>
          </a:xfrm>
          <a:prstGeom prst="rect">
            <a:avLst/>
          </a:prstGeom>
          <a:noFill/>
          <a:ln>
            <a:noFill/>
          </a:ln>
        </p:spPr>
      </p:pic>
      <p:sp>
        <p:nvSpPr>
          <p:cNvPr id="86" name="Google Shape;86;p1"/>
          <p:cNvSpPr/>
          <p:nvPr/>
        </p:nvSpPr>
        <p:spPr>
          <a:xfrm>
            <a:off x="0" y="0"/>
            <a:ext cx="9756601" cy="6858000"/>
          </a:xfrm>
          <a:prstGeom prst="rect">
            <a:avLst/>
          </a:prstGeom>
          <a:gradFill>
            <a:gsLst>
              <a:gs pos="0">
                <a:srgbClr val="FFFFFF">
                  <a:alpha val="0"/>
                </a:srgbClr>
              </a:gs>
              <a:gs pos="19000">
                <a:srgbClr val="FFFFFF">
                  <a:alpha val="37647"/>
                </a:srgbClr>
              </a:gs>
              <a:gs pos="35000">
                <a:srgbClr val="FFFFFF">
                  <a:alpha val="78823"/>
                </a:srgbClr>
              </a:gs>
              <a:gs pos="58000">
                <a:schemeClr val="lt1"/>
              </a:gs>
              <a:gs pos="100000">
                <a:schemeClr val="lt1"/>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87" name="Google Shape;87;p1"/>
          <p:cNvSpPr txBox="1">
            <a:spLocks noGrp="1"/>
          </p:cNvSpPr>
          <p:nvPr>
            <p:ph type="ctrTitle"/>
          </p:nvPr>
        </p:nvSpPr>
        <p:spPr>
          <a:xfrm>
            <a:off x="477981" y="1122363"/>
            <a:ext cx="4651580" cy="320413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Calibri"/>
              <a:buNone/>
            </a:pPr>
            <a:r>
              <a:rPr lang="en-US" sz="4800" dirty="0"/>
              <a:t>The Routledge</a:t>
            </a:r>
            <a:br>
              <a:rPr lang="en-US" sz="4800" dirty="0"/>
            </a:br>
            <a:r>
              <a:rPr lang="en-US" sz="4800" dirty="0"/>
              <a:t>Water Diplomacy Handbook</a:t>
            </a:r>
            <a:endParaRPr dirty="0"/>
          </a:p>
        </p:txBody>
      </p:sp>
      <p:sp>
        <p:nvSpPr>
          <p:cNvPr id="89" name="Google Shape;89;p1"/>
          <p:cNvSpPr/>
          <p:nvPr/>
        </p:nvSpPr>
        <p:spPr>
          <a:xfrm rot="5400000">
            <a:off x="759921" y="346791"/>
            <a:ext cx="146304" cy="70408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sp>
        <p:nvSpPr>
          <p:cNvPr id="90" name="Google Shape;90;p1"/>
          <p:cNvSpPr/>
          <p:nvPr/>
        </p:nvSpPr>
        <p:spPr>
          <a:xfrm>
            <a:off x="481029" y="4546920"/>
            <a:ext cx="3977640" cy="18288"/>
          </a:xfrm>
          <a:prstGeom prst="rect">
            <a:avLst/>
          </a:prstGeom>
          <a:solidFill>
            <a:srgbClr val="D5D5D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 name="Google Shape;88;p1">
            <a:extLst>
              <a:ext uri="{FF2B5EF4-FFF2-40B4-BE49-F238E27FC236}">
                <a16:creationId xmlns:a16="http://schemas.microsoft.com/office/drawing/2014/main" id="{C8801171-7CA4-AE07-202F-60F240B73042}"/>
              </a:ext>
            </a:extLst>
          </p:cNvPr>
          <p:cNvSpPr txBox="1">
            <a:spLocks/>
          </p:cNvSpPr>
          <p:nvPr/>
        </p:nvSpPr>
        <p:spPr>
          <a:xfrm>
            <a:off x="477980" y="4872922"/>
            <a:ext cx="5618020" cy="1208141"/>
          </a:xfrm>
          <a:prstGeom prst="rect">
            <a:avLst/>
          </a:prstGeom>
          <a:noFill/>
          <a:ln>
            <a:noFill/>
          </a:ln>
        </p:spPr>
        <p:txBody>
          <a:bodyPr spcFirstLastPara="1" wrap="square" lIns="91425" tIns="45700" rIns="91425" bIns="45700" anchor="t" anchorCtr="0">
            <a:normAutofit fontScale="92500"/>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marL="0" indent="0" algn="l">
              <a:spcBef>
                <a:spcPts val="0"/>
              </a:spcBef>
              <a:buSzPts val="3600"/>
            </a:pPr>
            <a:r>
              <a:rPr lang="en-US" sz="3600" dirty="0"/>
              <a:t>October Community Gathering</a:t>
            </a:r>
            <a:endParaRPr lang="en-US" dirty="0"/>
          </a:p>
          <a:p>
            <a:pPr marL="0" indent="0" algn="l">
              <a:buSzPts val="2000"/>
            </a:pPr>
            <a:r>
              <a:rPr lang="en-US" sz="2000" dirty="0"/>
              <a:t>2022.10.10 </a:t>
            </a:r>
            <a:endParaRPr lang="en-US" dirty="0"/>
          </a:p>
          <a:p>
            <a:pPr marL="0" indent="0" algn="l">
              <a:buSzPts val="2000"/>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87"/>
                                        </p:tgtEl>
                                        <p:attrNameLst>
                                          <p:attrName>style.visibility</p:attrName>
                                        </p:attrNameLst>
                                      </p:cBhvr>
                                      <p:to>
                                        <p:strVal val="visible"/>
                                      </p:to>
                                    </p:set>
                                    <p:animEffect transition="in" filter="fade">
                                      <p:cBhvr>
                                        <p:cTn id="7" dur="700"/>
                                        <p:tgtEl>
                                          <p:spTgt spid="87"/>
                                        </p:tgtEl>
                                      </p:cBhvr>
                                    </p:animEffect>
                                  </p:childTnLst>
                                </p:cTn>
                              </p:par>
                              <p:par>
                                <p:cTn id="8" presetID="10" presetClass="entr" presetSubtype="0" fill="hold" nodeType="withEffect">
                                  <p:stCondLst>
                                    <p:cond delay="150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700"/>
                                        <p:tgtEl>
                                          <p:spTgt spid="2">
                                            <p:txEl>
                                              <p:pRg st="0" end="0"/>
                                            </p:txEl>
                                          </p:spTgt>
                                        </p:tgtEl>
                                      </p:cBhvr>
                                    </p:animEffect>
                                  </p:childTnLst>
                                </p:cTn>
                              </p:par>
                              <p:par>
                                <p:cTn id="11" presetID="10" presetClass="entr" presetSubtype="0" fill="hold" nodeType="withEffect">
                                  <p:stCondLst>
                                    <p:cond delay="150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7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5593-CFD8-400F-9D15-4BAC3F8845AB}"/>
              </a:ext>
            </a:extLst>
          </p:cNvPr>
          <p:cNvSpPr>
            <a:spLocks noGrp="1"/>
          </p:cNvSpPr>
          <p:nvPr>
            <p:ph type="title"/>
          </p:nvPr>
        </p:nvSpPr>
        <p:spPr>
          <a:xfrm>
            <a:off x="0" y="1"/>
            <a:ext cx="12192000" cy="880946"/>
          </a:xfrm>
          <a:solidFill>
            <a:schemeClr val="bg1">
              <a:lumMod val="85000"/>
            </a:schemeClr>
          </a:solidFill>
        </p:spPr>
        <p:txBody>
          <a:bodyPr/>
          <a:lstStyle/>
          <a:p>
            <a:r>
              <a:rPr lang="en-US" b="1" dirty="0"/>
              <a:t> Asking Questions During the Meeting</a:t>
            </a:r>
          </a:p>
        </p:txBody>
      </p:sp>
      <p:sp>
        <p:nvSpPr>
          <p:cNvPr id="3" name="Content Placeholder 2">
            <a:extLst>
              <a:ext uri="{FF2B5EF4-FFF2-40B4-BE49-F238E27FC236}">
                <a16:creationId xmlns:a16="http://schemas.microsoft.com/office/drawing/2014/main" id="{7BBF8A1F-F474-4293-A7E8-CEB4BD58BA05}"/>
              </a:ext>
            </a:extLst>
          </p:cNvPr>
          <p:cNvSpPr>
            <a:spLocks noGrp="1"/>
          </p:cNvSpPr>
          <p:nvPr>
            <p:ph idx="1"/>
          </p:nvPr>
        </p:nvSpPr>
        <p:spPr>
          <a:xfrm>
            <a:off x="342543" y="971042"/>
            <a:ext cx="11373741" cy="5532305"/>
          </a:xfrm>
        </p:spPr>
        <p:txBody>
          <a:bodyPr>
            <a:normAutofit lnSpcReduction="10000"/>
          </a:bodyPr>
          <a:lstStyle/>
          <a:p>
            <a:pPr marL="457200" lvl="1" indent="0">
              <a:buNone/>
            </a:pPr>
            <a:endParaRPr lang="en-US" sz="1800" b="1" dirty="0"/>
          </a:p>
          <a:p>
            <a:pPr lvl="1"/>
            <a:r>
              <a:rPr lang="en-US" sz="3600" dirty="0"/>
              <a:t>Please remain </a:t>
            </a:r>
            <a:r>
              <a:rPr lang="en-US" sz="3600" b="1" dirty="0"/>
              <a:t>muted</a:t>
            </a:r>
            <a:r>
              <a:rPr lang="en-US" sz="3600" dirty="0"/>
              <a:t> until we pause for questions and feedback. </a:t>
            </a:r>
          </a:p>
          <a:p>
            <a:pPr lvl="1"/>
            <a:endParaRPr lang="en-US" sz="1800" dirty="0"/>
          </a:p>
          <a:p>
            <a:pPr lvl="1"/>
            <a:r>
              <a:rPr lang="en-US" sz="3600" dirty="0"/>
              <a:t>The </a:t>
            </a:r>
            <a:r>
              <a:rPr lang="en-US" sz="3600" b="1" dirty="0"/>
              <a:t>mute / unmute</a:t>
            </a:r>
            <a:r>
              <a:rPr lang="en-US" sz="3600" dirty="0"/>
              <a:t> button can be found in the bottom left of the Zoom bar. </a:t>
            </a:r>
          </a:p>
          <a:p>
            <a:pPr lvl="1"/>
            <a:endParaRPr lang="en-US" sz="3600" dirty="0"/>
          </a:p>
          <a:p>
            <a:pPr lvl="1"/>
            <a:endParaRPr lang="en-US" sz="3600" dirty="0"/>
          </a:p>
          <a:p>
            <a:pPr lvl="1"/>
            <a:endParaRPr lang="en-US" sz="3600" dirty="0"/>
          </a:p>
          <a:p>
            <a:pPr lvl="1"/>
            <a:r>
              <a:rPr lang="en-US" sz="3600" dirty="0"/>
              <a:t>You may always ask a question using the chat feature, and we will address it when we pause for questions. </a:t>
            </a:r>
          </a:p>
          <a:p>
            <a:pPr lvl="1"/>
            <a:endParaRPr lang="en-US" sz="2000" dirty="0"/>
          </a:p>
          <a:p>
            <a:endParaRPr lang="en-US" sz="4000" b="1" dirty="0"/>
          </a:p>
        </p:txBody>
      </p:sp>
      <p:pic>
        <p:nvPicPr>
          <p:cNvPr id="5" name="Picture 4" descr="Graphical user interface, application, Teams&#10;&#10;Description automatically generated">
            <a:extLst>
              <a:ext uri="{FF2B5EF4-FFF2-40B4-BE49-F238E27FC236}">
                <a16:creationId xmlns:a16="http://schemas.microsoft.com/office/drawing/2014/main" id="{7DF33FC6-1EBB-4BEA-ACF9-D9595A851EDE}"/>
              </a:ext>
            </a:extLst>
          </p:cNvPr>
          <p:cNvPicPr>
            <a:picLocks noChangeAspect="1"/>
          </p:cNvPicPr>
          <p:nvPr/>
        </p:nvPicPr>
        <p:blipFill rotWithShape="1">
          <a:blip r:embed="rId2">
            <a:extLst>
              <a:ext uri="{28A0092B-C50C-407E-A947-70E740481C1C}">
                <a14:useLocalDpi xmlns:a14="http://schemas.microsoft.com/office/drawing/2010/main" val="0"/>
              </a:ext>
            </a:extLst>
          </a:blip>
          <a:srcRect l="3808" t="65928" r="2414"/>
          <a:stretch/>
        </p:blipFill>
        <p:spPr>
          <a:xfrm>
            <a:off x="934194" y="4307053"/>
            <a:ext cx="10584873" cy="490045"/>
          </a:xfrm>
          <a:prstGeom prst="rect">
            <a:avLst/>
          </a:prstGeom>
        </p:spPr>
      </p:pic>
      <p:sp>
        <p:nvSpPr>
          <p:cNvPr id="6" name="Arrow: Down 5">
            <a:extLst>
              <a:ext uri="{FF2B5EF4-FFF2-40B4-BE49-F238E27FC236}">
                <a16:creationId xmlns:a16="http://schemas.microsoft.com/office/drawing/2014/main" id="{182F9645-242D-45D3-A203-3E053235701D}"/>
              </a:ext>
            </a:extLst>
          </p:cNvPr>
          <p:cNvSpPr/>
          <p:nvPr/>
        </p:nvSpPr>
        <p:spPr>
          <a:xfrm rot="16200000">
            <a:off x="399839" y="4326615"/>
            <a:ext cx="223354" cy="450923"/>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Down 6">
            <a:extLst>
              <a:ext uri="{FF2B5EF4-FFF2-40B4-BE49-F238E27FC236}">
                <a16:creationId xmlns:a16="http://schemas.microsoft.com/office/drawing/2014/main" id="{66C82006-3406-4580-A472-5B5074D9AA70}"/>
              </a:ext>
            </a:extLst>
          </p:cNvPr>
          <p:cNvSpPr/>
          <p:nvPr/>
        </p:nvSpPr>
        <p:spPr>
          <a:xfrm rot="10800000">
            <a:off x="5746239" y="4931833"/>
            <a:ext cx="223354" cy="28673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363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5593-CFD8-400F-9D15-4BAC3F8845AB}"/>
              </a:ext>
            </a:extLst>
          </p:cNvPr>
          <p:cNvSpPr>
            <a:spLocks noGrp="1"/>
          </p:cNvSpPr>
          <p:nvPr>
            <p:ph type="title"/>
          </p:nvPr>
        </p:nvSpPr>
        <p:spPr>
          <a:xfrm>
            <a:off x="0" y="1"/>
            <a:ext cx="12192000" cy="880946"/>
          </a:xfrm>
          <a:solidFill>
            <a:schemeClr val="bg1">
              <a:lumMod val="85000"/>
            </a:schemeClr>
          </a:solidFill>
        </p:spPr>
        <p:txBody>
          <a:bodyPr/>
          <a:lstStyle/>
          <a:p>
            <a:r>
              <a:rPr lang="en-US" b="1" dirty="0"/>
              <a:t> Agenda</a:t>
            </a:r>
          </a:p>
        </p:txBody>
      </p:sp>
      <p:sp>
        <p:nvSpPr>
          <p:cNvPr id="11" name="Content Placeholder 2">
            <a:extLst>
              <a:ext uri="{FF2B5EF4-FFF2-40B4-BE49-F238E27FC236}">
                <a16:creationId xmlns:a16="http://schemas.microsoft.com/office/drawing/2014/main" id="{7E33A610-6DB9-4564-B19F-EFEB57D00E5B}"/>
              </a:ext>
            </a:extLst>
          </p:cNvPr>
          <p:cNvSpPr>
            <a:spLocks noGrp="1"/>
          </p:cNvSpPr>
          <p:nvPr>
            <p:ph idx="1"/>
          </p:nvPr>
        </p:nvSpPr>
        <p:spPr>
          <a:xfrm>
            <a:off x="342544" y="1167598"/>
            <a:ext cx="11331012" cy="5412663"/>
          </a:xfrm>
        </p:spPr>
        <p:txBody>
          <a:bodyPr>
            <a:normAutofit/>
          </a:bodyPr>
          <a:lstStyle/>
          <a:p>
            <a:pPr marL="571500" indent="-571500">
              <a:buFont typeface="Wingdings" panose="05000000000000000000" pitchFamily="2" charset="2"/>
              <a:buChar char="q"/>
            </a:pPr>
            <a:r>
              <a:rPr lang="en-US" sz="3600" dirty="0"/>
              <a:t>Brief administrative updates. </a:t>
            </a:r>
          </a:p>
          <a:p>
            <a:pPr marL="571500" indent="-571500">
              <a:buFont typeface="Wingdings" panose="05000000000000000000" pitchFamily="2" charset="2"/>
              <a:buChar char="q"/>
            </a:pPr>
            <a:r>
              <a:rPr lang="en-US" sz="3600" dirty="0"/>
              <a:t>Larry Susskind and Shafiqul Islam reflect on “10 years of learning by doing” since they published their first book and article on Water Diplomacy. </a:t>
            </a:r>
          </a:p>
          <a:p>
            <a:pPr marL="571500" indent="-571500">
              <a:buFont typeface="Wingdings" panose="05000000000000000000" pitchFamily="2" charset="2"/>
              <a:buChar char="q"/>
            </a:pPr>
            <a:r>
              <a:rPr lang="en-US" sz="3600" dirty="0"/>
              <a:t>Q&amp;A / Discussion</a:t>
            </a:r>
          </a:p>
        </p:txBody>
      </p:sp>
    </p:spTree>
    <p:extLst>
      <p:ext uri="{BB962C8B-B14F-4D97-AF65-F5344CB8AC3E}">
        <p14:creationId xmlns:p14="http://schemas.microsoft.com/office/powerpoint/2010/main" val="2133154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3"/>
          <p:cNvSpPr txBox="1">
            <a:spLocks noGrp="1"/>
          </p:cNvSpPr>
          <p:nvPr>
            <p:ph type="title"/>
          </p:nvPr>
        </p:nvSpPr>
        <p:spPr>
          <a:xfrm>
            <a:off x="0" y="1"/>
            <a:ext cx="12192000" cy="880946"/>
          </a:xfrm>
          <a:prstGeom prst="rect">
            <a:avLst/>
          </a:prstGeom>
          <a:solidFill>
            <a:srgbClr val="D0CECE"/>
          </a:solid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b="1"/>
              <a:t>  Our Vision for the Handbook</a:t>
            </a:r>
            <a:endParaRPr/>
          </a:p>
        </p:txBody>
      </p:sp>
      <p:sp>
        <p:nvSpPr>
          <p:cNvPr id="109" name="Google Shape;109;p3"/>
          <p:cNvSpPr txBox="1">
            <a:spLocks noGrp="1"/>
          </p:cNvSpPr>
          <p:nvPr>
            <p:ph type="body" idx="1"/>
          </p:nvPr>
        </p:nvSpPr>
        <p:spPr>
          <a:xfrm>
            <a:off x="306224" y="1013771"/>
            <a:ext cx="11579552" cy="576731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3600"/>
              <a:buNone/>
            </a:pPr>
            <a:endParaRPr sz="3600" dirty="0"/>
          </a:p>
          <a:p>
            <a:pPr marL="0" lvl="0" indent="0" algn="ctr" rtl="0">
              <a:lnSpc>
                <a:spcPct val="90000"/>
              </a:lnSpc>
              <a:spcBef>
                <a:spcPts val="1000"/>
              </a:spcBef>
              <a:spcAft>
                <a:spcPts val="0"/>
              </a:spcAft>
              <a:buClr>
                <a:schemeClr val="dk1"/>
              </a:buClr>
              <a:buSzPts val="3600"/>
              <a:buNone/>
            </a:pPr>
            <a:endParaRPr sz="3600" dirty="0"/>
          </a:p>
          <a:p>
            <a:pPr marL="0" lvl="0" indent="0" algn="ctr" rtl="0">
              <a:lnSpc>
                <a:spcPct val="90000"/>
              </a:lnSpc>
              <a:spcBef>
                <a:spcPts val="1000"/>
              </a:spcBef>
              <a:spcAft>
                <a:spcPts val="0"/>
              </a:spcAft>
              <a:buClr>
                <a:schemeClr val="dk1"/>
              </a:buClr>
              <a:buSzPts val="3600"/>
              <a:buNone/>
            </a:pPr>
            <a:endParaRPr sz="3600" dirty="0"/>
          </a:p>
          <a:p>
            <a:pPr marL="0" lvl="0" indent="0" algn="ctr" rtl="0">
              <a:lnSpc>
                <a:spcPct val="90000"/>
              </a:lnSpc>
              <a:spcBef>
                <a:spcPts val="1000"/>
              </a:spcBef>
              <a:spcAft>
                <a:spcPts val="0"/>
              </a:spcAft>
              <a:buClr>
                <a:schemeClr val="dk1"/>
              </a:buClr>
              <a:buSzPts val="3600"/>
              <a:buNone/>
            </a:pPr>
            <a:r>
              <a:rPr lang="en-US" sz="3600" b="1" dirty="0"/>
              <a:t>Create an accessible reference for those seeking negotiated resolutions to water conflicts and dialogue opportunities at the transnational, subnational, and community scale.</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5593-CFD8-400F-9D15-4BAC3F8845AB}"/>
              </a:ext>
            </a:extLst>
          </p:cNvPr>
          <p:cNvSpPr>
            <a:spLocks noGrp="1"/>
          </p:cNvSpPr>
          <p:nvPr>
            <p:ph type="title"/>
          </p:nvPr>
        </p:nvSpPr>
        <p:spPr>
          <a:xfrm>
            <a:off x="0" y="1"/>
            <a:ext cx="12192000" cy="880946"/>
          </a:xfrm>
          <a:solidFill>
            <a:schemeClr val="bg1">
              <a:lumMod val="85000"/>
            </a:schemeClr>
          </a:solidFill>
        </p:spPr>
        <p:txBody>
          <a:bodyPr/>
          <a:lstStyle/>
          <a:p>
            <a:r>
              <a:rPr lang="en-US" b="1" dirty="0"/>
              <a:t> Administrative Updates</a:t>
            </a:r>
          </a:p>
        </p:txBody>
      </p:sp>
      <p:sp>
        <p:nvSpPr>
          <p:cNvPr id="11" name="Content Placeholder 2">
            <a:extLst>
              <a:ext uri="{FF2B5EF4-FFF2-40B4-BE49-F238E27FC236}">
                <a16:creationId xmlns:a16="http://schemas.microsoft.com/office/drawing/2014/main" id="{7E33A610-6DB9-4564-B19F-EFEB57D00E5B}"/>
              </a:ext>
            </a:extLst>
          </p:cNvPr>
          <p:cNvSpPr>
            <a:spLocks noGrp="1"/>
          </p:cNvSpPr>
          <p:nvPr>
            <p:ph idx="1"/>
          </p:nvPr>
        </p:nvSpPr>
        <p:spPr>
          <a:xfrm>
            <a:off x="342544" y="986529"/>
            <a:ext cx="11331012" cy="5412663"/>
          </a:xfrm>
        </p:spPr>
        <p:txBody>
          <a:bodyPr>
            <a:normAutofit fontScale="92500" lnSpcReduction="20000"/>
          </a:bodyPr>
          <a:lstStyle/>
          <a:p>
            <a:pPr marL="571500" indent="-571500">
              <a:buFont typeface="Wingdings" panose="05000000000000000000" pitchFamily="2" charset="2"/>
              <a:buChar char="q"/>
            </a:pPr>
            <a:r>
              <a:rPr lang="en-US" sz="3600" dirty="0"/>
              <a:t>Editorial review and peer review is ongoing</a:t>
            </a:r>
          </a:p>
          <a:p>
            <a:pPr marL="571500" indent="-571500">
              <a:buFont typeface="Wingdings" panose="05000000000000000000" pitchFamily="2" charset="2"/>
              <a:buChar char="q"/>
            </a:pPr>
            <a:endParaRPr lang="en-US" sz="300" dirty="0"/>
          </a:p>
          <a:p>
            <a:pPr marL="1028700" lvl="1" indent="-571500">
              <a:buFont typeface="Wingdings" panose="05000000000000000000" pitchFamily="2" charset="2"/>
              <a:buChar char="q"/>
            </a:pPr>
            <a:r>
              <a:rPr lang="en-US" sz="3200" dirty="0"/>
              <a:t>Thank you to the reviewers for their diligence and to the authors for their patience!</a:t>
            </a:r>
          </a:p>
          <a:p>
            <a:pPr marL="1028700" lvl="1" indent="-571500">
              <a:buFont typeface="Wingdings" panose="05000000000000000000" pitchFamily="2" charset="2"/>
              <a:buChar char="q"/>
            </a:pPr>
            <a:endParaRPr lang="en-US" sz="2000" dirty="0"/>
          </a:p>
          <a:p>
            <a:pPr marL="571500" indent="-571500">
              <a:buFont typeface="Wingdings" panose="05000000000000000000" pitchFamily="2" charset="2"/>
              <a:buChar char="q"/>
            </a:pPr>
            <a:r>
              <a:rPr lang="en-US" sz="3600" dirty="0"/>
              <a:t>Open access</a:t>
            </a:r>
          </a:p>
          <a:p>
            <a:pPr marL="571500" indent="-571500">
              <a:buFont typeface="Wingdings" panose="05000000000000000000" pitchFamily="2" charset="2"/>
              <a:buChar char="q"/>
            </a:pPr>
            <a:endParaRPr lang="en-US" sz="300" dirty="0"/>
          </a:p>
          <a:p>
            <a:pPr marL="1028700" lvl="1" indent="-571500">
              <a:buFont typeface="Wingdings" panose="05000000000000000000" pitchFamily="2" charset="2"/>
              <a:buChar char="q"/>
            </a:pPr>
            <a:r>
              <a:rPr lang="en-US" sz="3200" dirty="0"/>
              <a:t>We are in ongoing conversations with the group who has committed funding for open access regarding logistics, review, etc. We may need to share some of your unfinished drafts as part of this process. Let us know if you have any concerns. </a:t>
            </a:r>
            <a:endParaRPr lang="en-US" sz="3600" dirty="0"/>
          </a:p>
          <a:p>
            <a:pPr marL="0" indent="0">
              <a:buNone/>
            </a:pPr>
            <a:endParaRPr lang="en-US" sz="1800" dirty="0"/>
          </a:p>
          <a:p>
            <a:pPr marL="571500" indent="-571500">
              <a:buFont typeface="Wingdings" panose="05000000000000000000" pitchFamily="2" charset="2"/>
              <a:buChar char="q"/>
            </a:pPr>
            <a:r>
              <a:rPr lang="en-US" sz="3600" dirty="0"/>
              <a:t>Asana </a:t>
            </a:r>
          </a:p>
          <a:p>
            <a:pPr marL="571500" indent="-571500">
              <a:buFont typeface="Wingdings" panose="05000000000000000000" pitchFamily="2" charset="2"/>
              <a:buChar char="q"/>
            </a:pPr>
            <a:endParaRPr lang="en-US" sz="300" dirty="0"/>
          </a:p>
          <a:p>
            <a:pPr marL="1028700" lvl="1" indent="-571500">
              <a:buFont typeface="Wingdings" panose="05000000000000000000" pitchFamily="2" charset="2"/>
              <a:buChar char="q"/>
            </a:pPr>
            <a:r>
              <a:rPr lang="en-US" sz="3200" dirty="0"/>
              <a:t>No longer using – didn’t work out. We’ll use email instead.</a:t>
            </a:r>
          </a:p>
          <a:p>
            <a:pPr marL="0" indent="0">
              <a:buNone/>
            </a:pPr>
            <a:endParaRPr lang="en-US" sz="3600" dirty="0"/>
          </a:p>
        </p:txBody>
      </p:sp>
    </p:spTree>
    <p:extLst>
      <p:ext uri="{BB962C8B-B14F-4D97-AF65-F5344CB8AC3E}">
        <p14:creationId xmlns:p14="http://schemas.microsoft.com/office/powerpoint/2010/main" val="2353878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55593-CFD8-400F-9D15-4BAC3F8845AB}"/>
              </a:ext>
            </a:extLst>
          </p:cNvPr>
          <p:cNvSpPr>
            <a:spLocks noGrp="1"/>
          </p:cNvSpPr>
          <p:nvPr>
            <p:ph type="title"/>
          </p:nvPr>
        </p:nvSpPr>
        <p:spPr>
          <a:xfrm>
            <a:off x="0" y="0"/>
            <a:ext cx="12192000" cy="880946"/>
          </a:xfrm>
          <a:solidFill>
            <a:schemeClr val="bg1">
              <a:lumMod val="85000"/>
            </a:schemeClr>
          </a:solidFill>
        </p:spPr>
        <p:txBody>
          <a:bodyPr/>
          <a:lstStyle/>
          <a:p>
            <a:r>
              <a:rPr lang="en-US" b="1" dirty="0"/>
              <a:t>	</a:t>
            </a:r>
          </a:p>
        </p:txBody>
      </p:sp>
      <p:pic>
        <p:nvPicPr>
          <p:cNvPr id="4" name="Picture 3" descr="Graphical user interface, application, Teams&#10;&#10;Description automatically generated">
            <a:extLst>
              <a:ext uri="{FF2B5EF4-FFF2-40B4-BE49-F238E27FC236}">
                <a16:creationId xmlns:a16="http://schemas.microsoft.com/office/drawing/2014/main" id="{3EDF4957-7F31-4BC4-B91E-F7440927975D}"/>
              </a:ext>
            </a:extLst>
          </p:cNvPr>
          <p:cNvPicPr>
            <a:picLocks noChangeAspect="1"/>
          </p:cNvPicPr>
          <p:nvPr/>
        </p:nvPicPr>
        <p:blipFill rotWithShape="1">
          <a:blip r:embed="rId2">
            <a:extLst>
              <a:ext uri="{28A0092B-C50C-407E-A947-70E740481C1C}">
                <a14:useLocalDpi xmlns:a14="http://schemas.microsoft.com/office/drawing/2010/main" val="0"/>
              </a:ext>
            </a:extLst>
          </a:blip>
          <a:srcRect l="3808" t="65928" r="2414"/>
          <a:stretch/>
        </p:blipFill>
        <p:spPr>
          <a:xfrm>
            <a:off x="1233296" y="3753740"/>
            <a:ext cx="10584873" cy="490045"/>
          </a:xfrm>
          <a:prstGeom prst="rect">
            <a:avLst/>
          </a:prstGeom>
        </p:spPr>
      </p:pic>
      <p:sp>
        <p:nvSpPr>
          <p:cNvPr id="5" name="Arrow: Down 4">
            <a:extLst>
              <a:ext uri="{FF2B5EF4-FFF2-40B4-BE49-F238E27FC236}">
                <a16:creationId xmlns:a16="http://schemas.microsoft.com/office/drawing/2014/main" id="{27C872DD-DC00-4CC0-8937-1DD07D1AECFC}"/>
              </a:ext>
            </a:extLst>
          </p:cNvPr>
          <p:cNvSpPr/>
          <p:nvPr/>
        </p:nvSpPr>
        <p:spPr>
          <a:xfrm rot="16200000">
            <a:off x="698941" y="3773302"/>
            <a:ext cx="223354" cy="450923"/>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974189E-64E3-4869-B229-F040A729D455}"/>
              </a:ext>
            </a:extLst>
          </p:cNvPr>
          <p:cNvSpPr txBox="1"/>
          <p:nvPr/>
        </p:nvSpPr>
        <p:spPr>
          <a:xfrm>
            <a:off x="2172459" y="4951411"/>
            <a:ext cx="8070434" cy="584775"/>
          </a:xfrm>
          <a:prstGeom prst="rect">
            <a:avLst/>
          </a:prstGeom>
          <a:noFill/>
        </p:spPr>
        <p:txBody>
          <a:bodyPr wrap="square">
            <a:spAutoFit/>
          </a:bodyPr>
          <a:lstStyle/>
          <a:p>
            <a:pPr lvl="1"/>
            <a:r>
              <a:rPr lang="en-US" sz="3200" dirty="0"/>
              <a:t>…or ask a question using the chat feature.</a:t>
            </a:r>
          </a:p>
        </p:txBody>
      </p:sp>
      <p:sp>
        <p:nvSpPr>
          <p:cNvPr id="9" name="TextBox 8">
            <a:extLst>
              <a:ext uri="{FF2B5EF4-FFF2-40B4-BE49-F238E27FC236}">
                <a16:creationId xmlns:a16="http://schemas.microsoft.com/office/drawing/2014/main" id="{1F716883-0CDD-44BC-AFFD-551B47877990}"/>
              </a:ext>
            </a:extLst>
          </p:cNvPr>
          <p:cNvSpPr txBox="1"/>
          <p:nvPr/>
        </p:nvSpPr>
        <p:spPr>
          <a:xfrm>
            <a:off x="3047288" y="1180824"/>
            <a:ext cx="6097424" cy="769441"/>
          </a:xfrm>
          <a:prstGeom prst="rect">
            <a:avLst/>
          </a:prstGeom>
          <a:noFill/>
        </p:spPr>
        <p:txBody>
          <a:bodyPr wrap="square">
            <a:spAutoFit/>
          </a:bodyPr>
          <a:lstStyle/>
          <a:p>
            <a:pPr algn="ctr"/>
            <a:r>
              <a:rPr lang="en-US" sz="4400" b="1" dirty="0"/>
              <a:t>Questions?</a:t>
            </a:r>
            <a:endParaRPr lang="en-US" sz="4400" dirty="0"/>
          </a:p>
        </p:txBody>
      </p:sp>
      <p:sp>
        <p:nvSpPr>
          <p:cNvPr id="10" name="Arrow: Down 9">
            <a:extLst>
              <a:ext uri="{FF2B5EF4-FFF2-40B4-BE49-F238E27FC236}">
                <a16:creationId xmlns:a16="http://schemas.microsoft.com/office/drawing/2014/main" id="{76DCD3F0-FC7C-4393-B290-AB2D9392D183}"/>
              </a:ext>
            </a:extLst>
          </p:cNvPr>
          <p:cNvSpPr/>
          <p:nvPr/>
        </p:nvSpPr>
        <p:spPr>
          <a:xfrm rot="10800000">
            <a:off x="6096000" y="4372136"/>
            <a:ext cx="223354" cy="450923"/>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F71B8CCA-F29D-410E-9BAC-C267872A78CB}"/>
              </a:ext>
            </a:extLst>
          </p:cNvPr>
          <p:cNvSpPr txBox="1"/>
          <p:nvPr/>
        </p:nvSpPr>
        <p:spPr>
          <a:xfrm>
            <a:off x="324964" y="2874870"/>
            <a:ext cx="5882712" cy="584775"/>
          </a:xfrm>
          <a:prstGeom prst="rect">
            <a:avLst/>
          </a:prstGeom>
          <a:noFill/>
        </p:spPr>
        <p:txBody>
          <a:bodyPr wrap="square">
            <a:spAutoFit/>
          </a:bodyPr>
          <a:lstStyle/>
          <a:p>
            <a:pPr lvl="1"/>
            <a:r>
              <a:rPr lang="en-US" sz="3200" dirty="0"/>
              <a:t>Unmute to speak… </a:t>
            </a:r>
          </a:p>
        </p:txBody>
      </p:sp>
    </p:spTree>
    <p:extLst>
      <p:ext uri="{BB962C8B-B14F-4D97-AF65-F5344CB8AC3E}">
        <p14:creationId xmlns:p14="http://schemas.microsoft.com/office/powerpoint/2010/main" val="2814328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Chart, histogram&#10;&#10;Description automatically generated">
            <a:extLst>
              <a:ext uri="{FF2B5EF4-FFF2-40B4-BE49-F238E27FC236}">
                <a16:creationId xmlns:a16="http://schemas.microsoft.com/office/drawing/2014/main" id="{1DE5768F-57F7-3A2A-FDE5-CF455D72D5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 y="308477"/>
            <a:ext cx="12030075" cy="536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Arrow: Down 4">
            <a:extLst>
              <a:ext uri="{FF2B5EF4-FFF2-40B4-BE49-F238E27FC236}">
                <a16:creationId xmlns:a16="http://schemas.microsoft.com/office/drawing/2014/main" id="{6560A3A3-1997-1969-52CF-BA5059F7FE62}"/>
              </a:ext>
            </a:extLst>
          </p:cNvPr>
          <p:cNvSpPr/>
          <p:nvPr/>
        </p:nvSpPr>
        <p:spPr>
          <a:xfrm rot="10800000">
            <a:off x="9217226" y="5211752"/>
            <a:ext cx="223354" cy="28673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66D024C-151E-D42D-285B-5BC6BCF53CD6}"/>
              </a:ext>
            </a:extLst>
          </p:cNvPr>
          <p:cNvSpPr txBox="1"/>
          <p:nvPr/>
        </p:nvSpPr>
        <p:spPr>
          <a:xfrm>
            <a:off x="7795706" y="5638817"/>
            <a:ext cx="3066393" cy="923330"/>
          </a:xfrm>
          <a:prstGeom prst="rect">
            <a:avLst/>
          </a:prstGeom>
          <a:noFill/>
        </p:spPr>
        <p:txBody>
          <a:bodyPr wrap="square" rtlCol="0">
            <a:spAutoFit/>
          </a:bodyPr>
          <a:lstStyle/>
          <a:p>
            <a:pPr algn="ctr"/>
            <a:r>
              <a:rPr lang="en-US" sz="1800" dirty="0"/>
              <a:t>Larry and </a:t>
            </a:r>
            <a:r>
              <a:rPr lang="en-US" sz="1800" dirty="0" err="1"/>
              <a:t>Shafik’s</a:t>
            </a:r>
            <a:r>
              <a:rPr lang="en-US" sz="1800" dirty="0"/>
              <a:t> First Water Diplomacy Book</a:t>
            </a:r>
          </a:p>
          <a:p>
            <a:pPr algn="ctr"/>
            <a:endParaRPr lang="en-US" sz="1800" dirty="0"/>
          </a:p>
        </p:txBody>
      </p:sp>
      <p:pic>
        <p:nvPicPr>
          <p:cNvPr id="9" name="Picture 8" descr="Diagram&#10;&#10;Description automatically generated">
            <a:extLst>
              <a:ext uri="{FF2B5EF4-FFF2-40B4-BE49-F238E27FC236}">
                <a16:creationId xmlns:a16="http://schemas.microsoft.com/office/drawing/2014/main" id="{932A73D7-825B-69E6-D744-4A5141EFEE40}"/>
              </a:ext>
            </a:extLst>
          </p:cNvPr>
          <p:cNvPicPr>
            <a:picLocks noChangeAspect="1"/>
          </p:cNvPicPr>
          <p:nvPr/>
        </p:nvPicPr>
        <p:blipFill>
          <a:blip r:embed="rId3"/>
          <a:stretch>
            <a:fillRect/>
          </a:stretch>
        </p:blipFill>
        <p:spPr>
          <a:xfrm>
            <a:off x="6735076" y="1185555"/>
            <a:ext cx="2121260" cy="28283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52998282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248</Words>
  <Application>Microsoft Office PowerPoint</Application>
  <PresentationFormat>Widescreen</PresentationFormat>
  <Paragraphs>38</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Office Theme</vt:lpstr>
      <vt:lpstr>The Routledge Water Diplomacy Handbook</vt:lpstr>
      <vt:lpstr> Asking Questions During the Meeting</vt:lpstr>
      <vt:lpstr> Agenda</vt:lpstr>
      <vt:lpstr>  Our Vision for the Handbook</vt:lpstr>
      <vt:lpstr> Administrative Updates</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Routledge Water Diplomacy Handbook</dc:title>
  <dc:creator>Smith, Kevin M.</dc:creator>
  <cp:lastModifiedBy>Smith, Kevin M.</cp:lastModifiedBy>
  <cp:revision>25</cp:revision>
  <dcterms:created xsi:type="dcterms:W3CDTF">2021-11-21T23:14:43Z</dcterms:created>
  <dcterms:modified xsi:type="dcterms:W3CDTF">2022-10-18T12:27:19Z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0x010100D754BD7E44F1404CAECA6C7CA7F2337A</vt:lpwstr>
  </property>
</Properties>
</file>